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9144000" cy="6858000" type="letter"/>
  <p:notesSz cx="7010400" cy="9296400"/>
  <p:defaultTextStyle>
    <a:defPPr>
      <a:defRPr lang="es-ES_tradn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20">
          <p15:clr>
            <a:srgbClr val="A4A3A4"/>
          </p15:clr>
        </p15:guide>
        <p15:guide id="2" pos="301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7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napToGrid="0">
      <p:cViewPr varScale="1">
        <p:scale>
          <a:sx n="113" d="100"/>
          <a:sy n="113" d="100"/>
        </p:scale>
        <p:origin x="2198" y="77"/>
      </p:cViewPr>
      <p:guideLst>
        <p:guide orient="horz" pos="2220"/>
        <p:guide pos="301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-1902" y="-90"/>
      </p:cViewPr>
      <p:guideLst>
        <p:guide orient="horz" pos="2927"/>
        <p:guide pos="220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38475" cy="46238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05238" tIns="52619" rIns="105238" bIns="52619" numCol="1" anchor="t" anchorCtr="0" compatLnSpc="1">
            <a:prstTxWarp prst="textNoShape">
              <a:avLst/>
            </a:prstTxWarp>
          </a:bodyPr>
          <a:lstStyle>
            <a:lvl1pPr defTabSz="1052513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6" y="0"/>
            <a:ext cx="3038475" cy="46238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05238" tIns="52619" rIns="105238" bIns="52619" numCol="1" anchor="t" anchorCtr="0" compatLnSpc="1">
            <a:prstTxWarp prst="textNoShape">
              <a:avLst/>
            </a:prstTxWarp>
          </a:bodyPr>
          <a:lstStyle>
            <a:lvl1pPr algn="r" defTabSz="1052513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863562"/>
            <a:ext cx="3038475" cy="46366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05238" tIns="52619" rIns="105238" bIns="52619" numCol="1" anchor="b" anchorCtr="0" compatLnSpc="1">
            <a:prstTxWarp prst="textNoShape">
              <a:avLst/>
            </a:prstTxWarp>
          </a:bodyPr>
          <a:lstStyle>
            <a:lvl1pPr defTabSz="1052513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6" y="8863562"/>
            <a:ext cx="3038475" cy="46366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05238" tIns="52619" rIns="105238" bIns="52619" numCol="1" anchor="b" anchorCtr="0" compatLnSpc="1">
            <a:prstTxWarp prst="textNoShape">
              <a:avLst/>
            </a:prstTxWarp>
          </a:bodyPr>
          <a:lstStyle>
            <a:lvl1pPr algn="r" defTabSz="1052513">
              <a:defRPr sz="1400"/>
            </a:lvl1pPr>
          </a:lstStyle>
          <a:p>
            <a:pPr>
              <a:defRPr/>
            </a:pPr>
            <a:fld id="{C03498FF-CA23-4282-823C-709B74331DBC}" type="slidenum">
              <a:rPr lang="es-ES_tradnl" altLang="es-MX"/>
              <a:pPr>
                <a:defRPr/>
              </a:pPr>
              <a:t>‹Nº›</a:t>
            </a:fld>
            <a:endParaRPr lang="es-ES_tradnl" altLang="es-MX"/>
          </a:p>
        </p:txBody>
      </p:sp>
    </p:spTree>
    <p:extLst>
      <p:ext uri="{BB962C8B-B14F-4D97-AF65-F5344CB8AC3E}">
        <p14:creationId xmlns:p14="http://schemas.microsoft.com/office/powerpoint/2010/main" val="35085503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947379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688804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675511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57410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00127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126912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81183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844545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19635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8326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145197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802053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8"/>
          <p:cNvSpPr>
            <a:spLocks noChangeArrowheads="1"/>
          </p:cNvSpPr>
          <p:nvPr/>
        </p:nvSpPr>
        <p:spPr bwMode="auto">
          <a:xfrm>
            <a:off x="0" y="1588"/>
            <a:ext cx="9144000" cy="6702425"/>
          </a:xfrm>
          <a:prstGeom prst="rect">
            <a:avLst/>
          </a:prstGeom>
          <a:noFill/>
          <a:ln w="3175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endParaRPr lang="es-MX" altLang="es-MX" smtClean="0"/>
          </a:p>
        </p:txBody>
      </p:sp>
      <p:sp>
        <p:nvSpPr>
          <p:cNvPr id="1027" name="Rectangle 9"/>
          <p:cNvSpPr>
            <a:spLocks noChangeArrowheads="1"/>
          </p:cNvSpPr>
          <p:nvPr/>
        </p:nvSpPr>
        <p:spPr bwMode="auto">
          <a:xfrm>
            <a:off x="8210550" y="6681788"/>
            <a:ext cx="9271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es-ES_tradnl" altLang="es-MX" sz="900" b="1" dirty="0" smtClean="0"/>
              <a:t>SIS-2024</a:t>
            </a:r>
          </a:p>
          <a:p>
            <a:pPr algn="r" eaLnBrk="1" hangingPunct="1">
              <a:spcBef>
                <a:spcPct val="50000"/>
              </a:spcBef>
              <a:defRPr/>
            </a:pPr>
            <a:endParaRPr lang="es-ES_tradnl" altLang="es-MX" sz="800" b="1" dirty="0" smtClean="0"/>
          </a:p>
        </p:txBody>
      </p:sp>
      <p:sp>
        <p:nvSpPr>
          <p:cNvPr id="1028" name="Text Box 25"/>
          <p:cNvSpPr txBox="1">
            <a:spLocks noChangeArrowheads="1"/>
          </p:cNvSpPr>
          <p:nvPr userDrawn="1"/>
        </p:nvSpPr>
        <p:spPr bwMode="auto">
          <a:xfrm>
            <a:off x="6926263" y="60325"/>
            <a:ext cx="21510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defRPr/>
            </a:pPr>
            <a:r>
              <a:rPr lang="es-ES_tradnl" altLang="es-MX" sz="1200" b="1" dirty="0" smtClean="0"/>
              <a:t>REGISTRO PERMANENTE</a:t>
            </a:r>
          </a:p>
          <a:p>
            <a:pPr algn="ctr">
              <a:defRPr/>
            </a:pPr>
            <a:r>
              <a:rPr lang="es-ES_tradnl" sz="1200" b="1" dirty="0" smtClean="0"/>
              <a:t>SINBA-SIS</a:t>
            </a:r>
            <a:r>
              <a:rPr lang="es-ES_tradnl" altLang="es-MX" sz="1200" b="1" dirty="0" smtClean="0"/>
              <a:t>-A2 </a:t>
            </a:r>
            <a:endParaRPr lang="es-ES_tradnl" altLang="es-MX" sz="1200" dirty="0" smtClean="0"/>
          </a:p>
        </p:txBody>
      </p:sp>
      <p:sp>
        <p:nvSpPr>
          <p:cNvPr id="1029" name="Text Box 32"/>
          <p:cNvSpPr txBox="1">
            <a:spLocks noChangeArrowheads="1"/>
          </p:cNvSpPr>
          <p:nvPr userDrawn="1"/>
        </p:nvSpPr>
        <p:spPr bwMode="auto">
          <a:xfrm>
            <a:off x="1047750" y="76200"/>
            <a:ext cx="59531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defRPr/>
            </a:pPr>
            <a:r>
              <a:rPr lang="es-ES_tradnl" sz="1000" b="1" dirty="0" smtClean="0"/>
              <a:t>BIENESTAR PARA LA SALUD COMUNITARIA</a:t>
            </a:r>
          </a:p>
          <a:p>
            <a:pPr algn="ctr">
              <a:defRPr/>
            </a:pPr>
            <a:r>
              <a:rPr lang="es-ES_tradnl" altLang="es-MX" sz="1000" b="1" dirty="0" smtClean="0"/>
              <a:t>Actividades varias</a:t>
            </a:r>
            <a:endParaRPr lang="es-ES" altLang="es-MX" sz="1000" b="1" dirty="0" smtClean="0"/>
          </a:p>
        </p:txBody>
      </p:sp>
      <p:pic>
        <p:nvPicPr>
          <p:cNvPr id="2" name="Imagen 1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50" y="14604"/>
            <a:ext cx="2258573" cy="50292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762000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defTabSz="762000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553"/>
          <p:cNvSpPr txBox="1">
            <a:spLocks noChangeArrowheads="1"/>
          </p:cNvSpPr>
          <p:nvPr/>
        </p:nvSpPr>
        <p:spPr bwMode="auto">
          <a:xfrm>
            <a:off x="7816850" y="1768475"/>
            <a:ext cx="523875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s-ES_tradnl" altLang="es-MX" sz="700"/>
              <a:t>PROBA-</a:t>
            </a:r>
          </a:p>
          <a:p>
            <a:pPr algn="ctr">
              <a:lnSpc>
                <a:spcPct val="90000"/>
              </a:lnSpc>
            </a:pPr>
            <a:r>
              <a:rPr lang="es-ES_tradnl" altLang="es-MX" sz="700"/>
              <a:t>BLE</a:t>
            </a:r>
          </a:p>
          <a:p>
            <a:pPr algn="ctr">
              <a:lnSpc>
                <a:spcPct val="90000"/>
              </a:lnSpc>
            </a:pPr>
            <a:r>
              <a:rPr lang="es-ES_tradnl" altLang="es-MX" sz="700"/>
              <a:t>DIABE</a:t>
            </a:r>
          </a:p>
          <a:p>
            <a:pPr algn="ctr">
              <a:lnSpc>
                <a:spcPct val="90000"/>
              </a:lnSpc>
            </a:pPr>
            <a:r>
              <a:rPr lang="es-ES_tradnl" altLang="es-MX" sz="700"/>
              <a:t>TES</a:t>
            </a:r>
          </a:p>
        </p:txBody>
      </p:sp>
      <p:sp>
        <p:nvSpPr>
          <p:cNvPr id="3075" name="Text Box 554"/>
          <p:cNvSpPr txBox="1">
            <a:spLocks noChangeArrowheads="1"/>
          </p:cNvSpPr>
          <p:nvPr/>
        </p:nvSpPr>
        <p:spPr bwMode="auto">
          <a:xfrm>
            <a:off x="8221663" y="1754188"/>
            <a:ext cx="568325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s-ES_tradnl" altLang="es-MX" sz="700"/>
              <a:t>PARA</a:t>
            </a:r>
          </a:p>
          <a:p>
            <a:pPr algn="ctr">
              <a:lnSpc>
                <a:spcPct val="90000"/>
              </a:lnSpc>
            </a:pPr>
            <a:r>
              <a:rPr lang="es-ES_tradnl" altLang="es-MX" sz="700"/>
              <a:t>CITOLO-</a:t>
            </a:r>
          </a:p>
          <a:p>
            <a:pPr algn="ctr">
              <a:lnSpc>
                <a:spcPct val="90000"/>
              </a:lnSpc>
            </a:pPr>
            <a:r>
              <a:rPr lang="es-ES_tradnl" altLang="es-MX" sz="700"/>
              <a:t>GÍA</a:t>
            </a:r>
          </a:p>
          <a:p>
            <a:pPr algn="ctr">
              <a:lnSpc>
                <a:spcPct val="90000"/>
              </a:lnSpc>
            </a:pPr>
            <a:r>
              <a:rPr lang="es-ES_tradnl" altLang="es-MX" sz="700"/>
              <a:t>VAGINAL</a:t>
            </a:r>
          </a:p>
        </p:txBody>
      </p:sp>
      <p:sp>
        <p:nvSpPr>
          <p:cNvPr id="3076" name="Text Box 536"/>
          <p:cNvSpPr txBox="1">
            <a:spLocks noChangeArrowheads="1"/>
          </p:cNvSpPr>
          <p:nvPr/>
        </p:nvSpPr>
        <p:spPr bwMode="auto">
          <a:xfrm>
            <a:off x="5272088" y="1735138"/>
            <a:ext cx="1725612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PERSONA ENFERMA SUPERVISADA</a:t>
            </a:r>
            <a:endParaRPr lang="es-ES_tradnl" altLang="es-MX"/>
          </a:p>
        </p:txBody>
      </p:sp>
      <p:sp>
        <p:nvSpPr>
          <p:cNvPr id="3077" name="Text Box 529"/>
          <p:cNvSpPr txBox="1">
            <a:spLocks noChangeArrowheads="1"/>
          </p:cNvSpPr>
          <p:nvPr/>
        </p:nvSpPr>
        <p:spPr bwMode="auto">
          <a:xfrm>
            <a:off x="3144713" y="1695450"/>
            <a:ext cx="5842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800" dirty="0"/>
              <a:t>VISITA</a:t>
            </a:r>
          </a:p>
          <a:p>
            <a:pPr algn="ctr"/>
            <a:r>
              <a:rPr lang="es-ES_tradnl" altLang="es-MX" sz="800" dirty="0"/>
              <a:t>DOMICI-</a:t>
            </a:r>
          </a:p>
          <a:p>
            <a:pPr algn="ctr"/>
            <a:r>
              <a:rPr lang="es-ES_tradnl" altLang="es-MX" sz="800" dirty="0"/>
              <a:t>LIARIA</a:t>
            </a:r>
            <a:endParaRPr lang="es-ES_tradnl" altLang="es-MX" dirty="0"/>
          </a:p>
        </p:txBody>
      </p:sp>
      <p:sp>
        <p:nvSpPr>
          <p:cNvPr id="3078" name="Text Box 532"/>
          <p:cNvSpPr txBox="1">
            <a:spLocks noChangeArrowheads="1"/>
          </p:cNvSpPr>
          <p:nvPr/>
        </p:nvSpPr>
        <p:spPr bwMode="auto">
          <a:xfrm>
            <a:off x="3933825" y="1782763"/>
            <a:ext cx="615950" cy="41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PERSONA</a:t>
            </a:r>
          </a:p>
          <a:p>
            <a:pPr algn="ctr"/>
            <a:r>
              <a:rPr lang="es-ES_tradnl" altLang="es-MX" sz="700"/>
              <a:t>ENFERMA</a:t>
            </a:r>
          </a:p>
          <a:p>
            <a:pPr algn="ctr"/>
            <a:r>
              <a:rPr lang="es-ES_tradnl" altLang="es-MX" sz="700"/>
              <a:t>TRATADA</a:t>
            </a:r>
            <a:endParaRPr lang="es-ES_tradnl" altLang="es-MX"/>
          </a:p>
        </p:txBody>
      </p:sp>
      <p:sp>
        <p:nvSpPr>
          <p:cNvPr id="3079" name="Text Box 534"/>
          <p:cNvSpPr txBox="1">
            <a:spLocks noChangeArrowheads="1"/>
          </p:cNvSpPr>
          <p:nvPr/>
        </p:nvSpPr>
        <p:spPr bwMode="auto">
          <a:xfrm>
            <a:off x="4446525" y="1908175"/>
            <a:ext cx="48418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dirty="0"/>
              <a:t>INYEC-</a:t>
            </a:r>
          </a:p>
          <a:p>
            <a:pPr algn="ctr"/>
            <a:r>
              <a:rPr lang="es-ES_tradnl" altLang="es-MX" sz="700" dirty="0"/>
              <a:t>CIÓN</a:t>
            </a:r>
            <a:endParaRPr lang="es-ES_tradnl" altLang="es-MX" dirty="0"/>
          </a:p>
        </p:txBody>
      </p:sp>
      <p:sp>
        <p:nvSpPr>
          <p:cNvPr id="3080" name="Text Box 535"/>
          <p:cNvSpPr txBox="1">
            <a:spLocks noChangeArrowheads="1"/>
          </p:cNvSpPr>
          <p:nvPr/>
        </p:nvSpPr>
        <p:spPr bwMode="auto">
          <a:xfrm>
            <a:off x="4862513" y="1946275"/>
            <a:ext cx="498475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SUERO</a:t>
            </a:r>
            <a:endParaRPr lang="es-ES_tradnl" altLang="es-MX"/>
          </a:p>
        </p:txBody>
      </p:sp>
      <p:sp>
        <p:nvSpPr>
          <p:cNvPr id="3081" name="Text Box 541"/>
          <p:cNvSpPr txBox="1">
            <a:spLocks noChangeArrowheads="1"/>
          </p:cNvSpPr>
          <p:nvPr/>
        </p:nvSpPr>
        <p:spPr bwMode="auto">
          <a:xfrm>
            <a:off x="6557963" y="1912938"/>
            <a:ext cx="482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DIABÉ-</a:t>
            </a:r>
          </a:p>
          <a:p>
            <a:pPr algn="ctr"/>
            <a:r>
              <a:rPr lang="es-ES_tradnl" altLang="es-MX" sz="700"/>
              <a:t>TICA</a:t>
            </a:r>
          </a:p>
        </p:txBody>
      </p:sp>
      <p:sp>
        <p:nvSpPr>
          <p:cNvPr id="3082" name="Line 16"/>
          <p:cNvSpPr>
            <a:spLocks noChangeShapeType="1"/>
          </p:cNvSpPr>
          <p:nvPr/>
        </p:nvSpPr>
        <p:spPr bwMode="auto">
          <a:xfrm flipH="1">
            <a:off x="0" y="835025"/>
            <a:ext cx="9144000" cy="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3" name="Rectangle 74"/>
          <p:cNvSpPr>
            <a:spLocks noChangeArrowheads="1"/>
          </p:cNvSpPr>
          <p:nvPr/>
        </p:nvSpPr>
        <p:spPr bwMode="auto">
          <a:xfrm>
            <a:off x="-28575" y="6672263"/>
            <a:ext cx="8001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sz="800" b="1"/>
              <a:t>ANVERSO</a:t>
            </a:r>
          </a:p>
        </p:txBody>
      </p:sp>
      <p:sp>
        <p:nvSpPr>
          <p:cNvPr id="3084" name="Line 90"/>
          <p:cNvSpPr>
            <a:spLocks noChangeShapeType="1"/>
          </p:cNvSpPr>
          <p:nvPr/>
        </p:nvSpPr>
        <p:spPr bwMode="auto">
          <a:xfrm>
            <a:off x="0" y="1536700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5" name="Line 325"/>
          <p:cNvSpPr>
            <a:spLocks noChangeShapeType="1"/>
          </p:cNvSpPr>
          <p:nvPr/>
        </p:nvSpPr>
        <p:spPr bwMode="auto">
          <a:xfrm>
            <a:off x="0" y="6178550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6" name="Line 326"/>
          <p:cNvSpPr>
            <a:spLocks noChangeShapeType="1"/>
          </p:cNvSpPr>
          <p:nvPr/>
        </p:nvSpPr>
        <p:spPr bwMode="auto">
          <a:xfrm>
            <a:off x="0" y="6451600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7" name="Text Box 327"/>
          <p:cNvSpPr txBox="1">
            <a:spLocks noChangeArrowheads="1"/>
          </p:cNvSpPr>
          <p:nvPr/>
        </p:nvSpPr>
        <p:spPr bwMode="auto">
          <a:xfrm>
            <a:off x="0" y="817563"/>
            <a:ext cx="933291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tabLst>
                <a:tab pos="190500" algn="l"/>
                <a:tab pos="4857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  <a:tab pos="4857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  <a:tab pos="4857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  <a:tab pos="4857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  <a:tab pos="4857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  <a:tab pos="4857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  <a:tab pos="4857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  <a:tab pos="4857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  <a:tab pos="4857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900" b="1"/>
              <a:t>I.  COMUNIDAD:  _________________________________________________________	MÓDULO: ____________________________________________________</a:t>
            </a:r>
          </a:p>
          <a:p>
            <a:r>
              <a:rPr lang="es-ES_tradnl" altLang="es-MX" sz="900" b="1"/>
              <a:t>						</a:t>
            </a:r>
          </a:p>
          <a:p>
            <a:r>
              <a:rPr lang="es-ES_tradnl" altLang="es-MX" sz="900" b="1"/>
              <a:t> AUXILIAR DE SALUD: ____________________________________________________        	AÑO QUE SE REGISTRA: _______________________________________</a:t>
            </a:r>
          </a:p>
        </p:txBody>
      </p:sp>
      <p:sp>
        <p:nvSpPr>
          <p:cNvPr id="3088" name="Line 26"/>
          <p:cNvSpPr>
            <a:spLocks noChangeShapeType="1"/>
          </p:cNvSpPr>
          <p:nvPr/>
        </p:nvSpPr>
        <p:spPr bwMode="auto">
          <a:xfrm>
            <a:off x="0" y="5084763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9" name="Line 27"/>
          <p:cNvSpPr>
            <a:spLocks noChangeShapeType="1"/>
          </p:cNvSpPr>
          <p:nvPr/>
        </p:nvSpPr>
        <p:spPr bwMode="auto">
          <a:xfrm>
            <a:off x="0" y="5383213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0" name="Line 32"/>
          <p:cNvSpPr>
            <a:spLocks noChangeShapeType="1"/>
          </p:cNvSpPr>
          <p:nvPr/>
        </p:nvSpPr>
        <p:spPr bwMode="auto">
          <a:xfrm>
            <a:off x="0" y="4462463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1" name="Line 137"/>
          <p:cNvSpPr>
            <a:spLocks noChangeShapeType="1"/>
          </p:cNvSpPr>
          <p:nvPr/>
        </p:nvSpPr>
        <p:spPr bwMode="auto">
          <a:xfrm>
            <a:off x="0" y="4154488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2" name="Line 154"/>
          <p:cNvSpPr>
            <a:spLocks noChangeShapeType="1"/>
          </p:cNvSpPr>
          <p:nvPr/>
        </p:nvSpPr>
        <p:spPr bwMode="auto">
          <a:xfrm>
            <a:off x="0" y="3233738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3" name="Line 155"/>
          <p:cNvSpPr>
            <a:spLocks noChangeShapeType="1"/>
          </p:cNvSpPr>
          <p:nvPr/>
        </p:nvSpPr>
        <p:spPr bwMode="auto">
          <a:xfrm>
            <a:off x="0" y="3543300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4" name="Line 156"/>
          <p:cNvSpPr>
            <a:spLocks noChangeShapeType="1"/>
          </p:cNvSpPr>
          <p:nvPr/>
        </p:nvSpPr>
        <p:spPr bwMode="auto">
          <a:xfrm>
            <a:off x="0" y="3854450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5" name="Line 133"/>
          <p:cNvSpPr>
            <a:spLocks noChangeShapeType="1"/>
          </p:cNvSpPr>
          <p:nvPr/>
        </p:nvSpPr>
        <p:spPr bwMode="auto">
          <a:xfrm>
            <a:off x="0" y="23225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6" name="Line 135"/>
          <p:cNvSpPr>
            <a:spLocks noChangeShapeType="1"/>
          </p:cNvSpPr>
          <p:nvPr/>
        </p:nvSpPr>
        <p:spPr bwMode="auto">
          <a:xfrm>
            <a:off x="0" y="2622550"/>
            <a:ext cx="91281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7" name="Line 216"/>
          <p:cNvSpPr>
            <a:spLocks noChangeShapeType="1"/>
          </p:cNvSpPr>
          <p:nvPr/>
        </p:nvSpPr>
        <p:spPr bwMode="auto">
          <a:xfrm>
            <a:off x="0" y="2924175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8" name="Line 301"/>
          <p:cNvSpPr>
            <a:spLocks noChangeShapeType="1"/>
          </p:cNvSpPr>
          <p:nvPr/>
        </p:nvSpPr>
        <p:spPr bwMode="auto">
          <a:xfrm>
            <a:off x="0" y="4764088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9" name="Line 302"/>
          <p:cNvSpPr>
            <a:spLocks noChangeShapeType="1"/>
          </p:cNvSpPr>
          <p:nvPr/>
        </p:nvSpPr>
        <p:spPr bwMode="auto">
          <a:xfrm>
            <a:off x="0" y="5684838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0" name="Line 303"/>
          <p:cNvSpPr>
            <a:spLocks noChangeShapeType="1"/>
          </p:cNvSpPr>
          <p:nvPr/>
        </p:nvSpPr>
        <p:spPr bwMode="auto">
          <a:xfrm>
            <a:off x="0" y="6003925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1" name="Text Box 382"/>
          <p:cNvSpPr txBox="1">
            <a:spLocks noChangeArrowheads="1"/>
          </p:cNvSpPr>
          <p:nvPr/>
        </p:nvSpPr>
        <p:spPr bwMode="auto">
          <a:xfrm rot="-5400000">
            <a:off x="719138" y="979487"/>
            <a:ext cx="458788" cy="59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6000"/>
              </a:spcBef>
            </a:pPr>
            <a:endParaRPr lang="es-MX" altLang="es-MX" sz="1600" b="1"/>
          </a:p>
          <a:p>
            <a:pPr>
              <a:spcBef>
                <a:spcPct val="6000"/>
              </a:spcBef>
            </a:pPr>
            <a:endParaRPr lang="es-ES" altLang="es-MX" sz="1600" b="1"/>
          </a:p>
        </p:txBody>
      </p:sp>
      <p:sp>
        <p:nvSpPr>
          <p:cNvPr id="3102" name="Rectangle 392"/>
          <p:cNvSpPr>
            <a:spLocks noChangeArrowheads="1"/>
          </p:cNvSpPr>
          <p:nvPr/>
        </p:nvSpPr>
        <p:spPr bwMode="auto">
          <a:xfrm>
            <a:off x="-12700" y="2384425"/>
            <a:ext cx="962025" cy="361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tabLst>
                <a:tab pos="190500" algn="l"/>
                <a:tab pos="381000" algn="l"/>
                <a:tab pos="857250" algn="l"/>
                <a:tab pos="1238250" algn="l"/>
                <a:tab pos="1714500" algn="l"/>
                <a:tab pos="2095500" algn="l"/>
                <a:tab pos="2571750" algn="l"/>
                <a:tab pos="2952750" algn="l"/>
                <a:tab pos="3429000" algn="l"/>
                <a:tab pos="3810000" algn="l"/>
                <a:tab pos="4286250" algn="l"/>
                <a:tab pos="4667250" algn="l"/>
                <a:tab pos="5238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  <a:tab pos="381000" algn="l"/>
                <a:tab pos="857250" algn="l"/>
                <a:tab pos="1238250" algn="l"/>
                <a:tab pos="1714500" algn="l"/>
                <a:tab pos="2095500" algn="l"/>
                <a:tab pos="2571750" algn="l"/>
                <a:tab pos="2952750" algn="l"/>
                <a:tab pos="3429000" algn="l"/>
                <a:tab pos="3810000" algn="l"/>
                <a:tab pos="4286250" algn="l"/>
                <a:tab pos="4667250" algn="l"/>
                <a:tab pos="5238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  <a:tab pos="381000" algn="l"/>
                <a:tab pos="857250" algn="l"/>
                <a:tab pos="1238250" algn="l"/>
                <a:tab pos="1714500" algn="l"/>
                <a:tab pos="2095500" algn="l"/>
                <a:tab pos="2571750" algn="l"/>
                <a:tab pos="2952750" algn="l"/>
                <a:tab pos="3429000" algn="l"/>
                <a:tab pos="3810000" algn="l"/>
                <a:tab pos="4286250" algn="l"/>
                <a:tab pos="4667250" algn="l"/>
                <a:tab pos="5238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  <a:tab pos="381000" algn="l"/>
                <a:tab pos="857250" algn="l"/>
                <a:tab pos="1238250" algn="l"/>
                <a:tab pos="1714500" algn="l"/>
                <a:tab pos="2095500" algn="l"/>
                <a:tab pos="2571750" algn="l"/>
                <a:tab pos="2952750" algn="l"/>
                <a:tab pos="3429000" algn="l"/>
                <a:tab pos="3810000" algn="l"/>
                <a:tab pos="4286250" algn="l"/>
                <a:tab pos="4667250" algn="l"/>
                <a:tab pos="5238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  <a:tab pos="381000" algn="l"/>
                <a:tab pos="857250" algn="l"/>
                <a:tab pos="1238250" algn="l"/>
                <a:tab pos="1714500" algn="l"/>
                <a:tab pos="2095500" algn="l"/>
                <a:tab pos="2571750" algn="l"/>
                <a:tab pos="2952750" algn="l"/>
                <a:tab pos="3429000" algn="l"/>
                <a:tab pos="3810000" algn="l"/>
                <a:tab pos="4286250" algn="l"/>
                <a:tab pos="4667250" algn="l"/>
                <a:tab pos="5238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  <a:tab pos="381000" algn="l"/>
                <a:tab pos="857250" algn="l"/>
                <a:tab pos="1238250" algn="l"/>
                <a:tab pos="1714500" algn="l"/>
                <a:tab pos="2095500" algn="l"/>
                <a:tab pos="2571750" algn="l"/>
                <a:tab pos="2952750" algn="l"/>
                <a:tab pos="3429000" algn="l"/>
                <a:tab pos="3810000" algn="l"/>
                <a:tab pos="4286250" algn="l"/>
                <a:tab pos="4667250" algn="l"/>
                <a:tab pos="5238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  <a:tab pos="381000" algn="l"/>
                <a:tab pos="857250" algn="l"/>
                <a:tab pos="1238250" algn="l"/>
                <a:tab pos="1714500" algn="l"/>
                <a:tab pos="2095500" algn="l"/>
                <a:tab pos="2571750" algn="l"/>
                <a:tab pos="2952750" algn="l"/>
                <a:tab pos="3429000" algn="l"/>
                <a:tab pos="3810000" algn="l"/>
                <a:tab pos="4286250" algn="l"/>
                <a:tab pos="4667250" algn="l"/>
                <a:tab pos="5238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  <a:tab pos="381000" algn="l"/>
                <a:tab pos="857250" algn="l"/>
                <a:tab pos="1238250" algn="l"/>
                <a:tab pos="1714500" algn="l"/>
                <a:tab pos="2095500" algn="l"/>
                <a:tab pos="2571750" algn="l"/>
                <a:tab pos="2952750" algn="l"/>
                <a:tab pos="3429000" algn="l"/>
                <a:tab pos="3810000" algn="l"/>
                <a:tab pos="4286250" algn="l"/>
                <a:tab pos="4667250" algn="l"/>
                <a:tab pos="5238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  <a:tab pos="381000" algn="l"/>
                <a:tab pos="857250" algn="l"/>
                <a:tab pos="1238250" algn="l"/>
                <a:tab pos="1714500" algn="l"/>
                <a:tab pos="2095500" algn="l"/>
                <a:tab pos="2571750" algn="l"/>
                <a:tab pos="2952750" algn="l"/>
                <a:tab pos="3429000" algn="l"/>
                <a:tab pos="3810000" algn="l"/>
                <a:tab pos="4286250" algn="l"/>
                <a:tab pos="4667250" algn="l"/>
                <a:tab pos="5238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125000"/>
              </a:spcBef>
            </a:pPr>
            <a:r>
              <a:rPr lang="es-ES_tradnl" altLang="es-MX" sz="900" b="1"/>
              <a:t>ENERO</a:t>
            </a:r>
          </a:p>
          <a:p>
            <a:pPr>
              <a:spcBef>
                <a:spcPct val="125000"/>
              </a:spcBef>
            </a:pPr>
            <a:r>
              <a:rPr lang="es-ES_tradnl" altLang="es-MX" sz="900" b="1"/>
              <a:t>FEBRERO</a:t>
            </a:r>
          </a:p>
          <a:p>
            <a:pPr>
              <a:spcBef>
                <a:spcPct val="125000"/>
              </a:spcBef>
            </a:pPr>
            <a:r>
              <a:rPr lang="es-ES_tradnl" altLang="es-MX" sz="900" b="1"/>
              <a:t>MARZO</a:t>
            </a:r>
          </a:p>
          <a:p>
            <a:pPr>
              <a:spcBef>
                <a:spcPct val="125000"/>
              </a:spcBef>
            </a:pPr>
            <a:r>
              <a:rPr lang="es-ES_tradnl" altLang="es-MX" sz="900" b="1"/>
              <a:t>ABRIL</a:t>
            </a:r>
          </a:p>
          <a:p>
            <a:pPr>
              <a:spcBef>
                <a:spcPct val="125000"/>
              </a:spcBef>
            </a:pPr>
            <a:r>
              <a:rPr lang="es-ES_tradnl" altLang="es-MX" sz="900" b="1"/>
              <a:t>MAYO</a:t>
            </a:r>
          </a:p>
          <a:p>
            <a:pPr>
              <a:spcBef>
                <a:spcPct val="125000"/>
              </a:spcBef>
            </a:pPr>
            <a:r>
              <a:rPr lang="es-ES_tradnl" altLang="es-MX" sz="900" b="1"/>
              <a:t>JUNIO</a:t>
            </a:r>
          </a:p>
          <a:p>
            <a:pPr>
              <a:spcBef>
                <a:spcPct val="125000"/>
              </a:spcBef>
            </a:pPr>
            <a:r>
              <a:rPr lang="es-ES_tradnl" altLang="es-MX" sz="900" b="1"/>
              <a:t>JULIO</a:t>
            </a:r>
          </a:p>
          <a:p>
            <a:pPr>
              <a:spcBef>
                <a:spcPct val="125000"/>
              </a:spcBef>
            </a:pPr>
            <a:r>
              <a:rPr lang="es-ES_tradnl" altLang="es-MX" sz="900" b="1"/>
              <a:t>AGOSTO</a:t>
            </a:r>
          </a:p>
          <a:p>
            <a:pPr>
              <a:spcBef>
                <a:spcPct val="125000"/>
              </a:spcBef>
            </a:pPr>
            <a:r>
              <a:rPr lang="es-ES_tradnl" altLang="es-MX" sz="900" b="1"/>
              <a:t>SEPTIEMBRE</a:t>
            </a:r>
          </a:p>
          <a:p>
            <a:pPr>
              <a:spcBef>
                <a:spcPct val="125000"/>
              </a:spcBef>
            </a:pPr>
            <a:r>
              <a:rPr lang="es-ES_tradnl" altLang="es-MX" sz="900" b="1"/>
              <a:t>OCTUBRE</a:t>
            </a:r>
          </a:p>
          <a:p>
            <a:pPr>
              <a:spcBef>
                <a:spcPct val="125000"/>
              </a:spcBef>
            </a:pPr>
            <a:r>
              <a:rPr lang="es-ES_tradnl" altLang="es-MX" sz="900" b="1"/>
              <a:t>NOVIEMBRE</a:t>
            </a:r>
          </a:p>
          <a:p>
            <a:pPr>
              <a:spcBef>
                <a:spcPct val="125000"/>
              </a:spcBef>
            </a:pPr>
            <a:r>
              <a:rPr lang="es-ES_tradnl" altLang="es-MX" sz="900" b="1"/>
              <a:t>DICIEMBRE</a:t>
            </a:r>
          </a:p>
        </p:txBody>
      </p:sp>
      <p:sp>
        <p:nvSpPr>
          <p:cNvPr id="3103" name="Line 397"/>
          <p:cNvSpPr>
            <a:spLocks noChangeShapeType="1"/>
          </p:cNvSpPr>
          <p:nvPr/>
        </p:nvSpPr>
        <p:spPr bwMode="auto">
          <a:xfrm>
            <a:off x="1292725" y="2327275"/>
            <a:ext cx="0" cy="36750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4" name="Line 398"/>
          <p:cNvSpPr>
            <a:spLocks noChangeShapeType="1"/>
          </p:cNvSpPr>
          <p:nvPr/>
        </p:nvSpPr>
        <p:spPr bwMode="auto">
          <a:xfrm>
            <a:off x="1662675" y="2327275"/>
            <a:ext cx="0" cy="36734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5" name="Line 399"/>
          <p:cNvSpPr>
            <a:spLocks noChangeShapeType="1"/>
          </p:cNvSpPr>
          <p:nvPr/>
        </p:nvSpPr>
        <p:spPr bwMode="auto">
          <a:xfrm>
            <a:off x="2046975" y="2327275"/>
            <a:ext cx="0" cy="36750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6" name="Line 401"/>
          <p:cNvSpPr>
            <a:spLocks noChangeShapeType="1"/>
          </p:cNvSpPr>
          <p:nvPr/>
        </p:nvSpPr>
        <p:spPr bwMode="auto">
          <a:xfrm>
            <a:off x="2449438" y="2327275"/>
            <a:ext cx="0" cy="36750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7" name="Line 402"/>
          <p:cNvSpPr>
            <a:spLocks noChangeShapeType="1"/>
          </p:cNvSpPr>
          <p:nvPr/>
        </p:nvSpPr>
        <p:spPr bwMode="auto">
          <a:xfrm>
            <a:off x="3217738" y="2327275"/>
            <a:ext cx="0" cy="36750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8" name="Line 400"/>
          <p:cNvSpPr>
            <a:spLocks noChangeShapeType="1"/>
          </p:cNvSpPr>
          <p:nvPr/>
        </p:nvSpPr>
        <p:spPr bwMode="auto">
          <a:xfrm>
            <a:off x="5316538" y="2327275"/>
            <a:ext cx="0" cy="36750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9" name="Line 403"/>
          <p:cNvSpPr>
            <a:spLocks noChangeShapeType="1"/>
          </p:cNvSpPr>
          <p:nvPr/>
        </p:nvSpPr>
        <p:spPr bwMode="auto">
          <a:xfrm>
            <a:off x="5724525" y="2327275"/>
            <a:ext cx="0" cy="36750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0" name="Line 404"/>
          <p:cNvSpPr>
            <a:spLocks noChangeShapeType="1"/>
          </p:cNvSpPr>
          <p:nvPr/>
        </p:nvSpPr>
        <p:spPr bwMode="auto">
          <a:xfrm>
            <a:off x="4883150" y="2327275"/>
            <a:ext cx="0" cy="36750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1" name="Line 405"/>
          <p:cNvSpPr>
            <a:spLocks noChangeShapeType="1"/>
          </p:cNvSpPr>
          <p:nvPr/>
        </p:nvSpPr>
        <p:spPr bwMode="auto">
          <a:xfrm>
            <a:off x="6154738" y="2327275"/>
            <a:ext cx="0" cy="36750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2" name="Line 406"/>
          <p:cNvSpPr>
            <a:spLocks noChangeShapeType="1"/>
          </p:cNvSpPr>
          <p:nvPr/>
        </p:nvSpPr>
        <p:spPr bwMode="auto">
          <a:xfrm>
            <a:off x="6577013" y="2327275"/>
            <a:ext cx="0" cy="36750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3" name="Line 407"/>
          <p:cNvSpPr>
            <a:spLocks noChangeShapeType="1"/>
          </p:cNvSpPr>
          <p:nvPr/>
        </p:nvSpPr>
        <p:spPr bwMode="auto">
          <a:xfrm>
            <a:off x="7002463" y="2327275"/>
            <a:ext cx="0" cy="36750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4" name="Line 408"/>
          <p:cNvSpPr>
            <a:spLocks noChangeShapeType="1"/>
          </p:cNvSpPr>
          <p:nvPr/>
        </p:nvSpPr>
        <p:spPr bwMode="auto">
          <a:xfrm>
            <a:off x="8293100" y="2327275"/>
            <a:ext cx="0" cy="36750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5" name="Line 409"/>
          <p:cNvSpPr>
            <a:spLocks noChangeShapeType="1"/>
          </p:cNvSpPr>
          <p:nvPr/>
        </p:nvSpPr>
        <p:spPr bwMode="auto">
          <a:xfrm>
            <a:off x="7456488" y="2327275"/>
            <a:ext cx="0" cy="36750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6" name="Line 410"/>
          <p:cNvSpPr>
            <a:spLocks noChangeShapeType="1"/>
          </p:cNvSpPr>
          <p:nvPr/>
        </p:nvSpPr>
        <p:spPr bwMode="auto">
          <a:xfrm>
            <a:off x="7867650" y="2327275"/>
            <a:ext cx="0" cy="36750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7" name="Line 411"/>
          <p:cNvSpPr>
            <a:spLocks noChangeShapeType="1"/>
          </p:cNvSpPr>
          <p:nvPr/>
        </p:nvSpPr>
        <p:spPr bwMode="auto">
          <a:xfrm>
            <a:off x="8718550" y="2327275"/>
            <a:ext cx="0" cy="36750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8" name="Line 465"/>
          <p:cNvSpPr>
            <a:spLocks noChangeShapeType="1"/>
          </p:cNvSpPr>
          <p:nvPr/>
        </p:nvSpPr>
        <p:spPr bwMode="auto">
          <a:xfrm>
            <a:off x="4016375" y="2327275"/>
            <a:ext cx="0" cy="36750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9" name="Line 466"/>
          <p:cNvSpPr>
            <a:spLocks noChangeShapeType="1"/>
          </p:cNvSpPr>
          <p:nvPr/>
        </p:nvSpPr>
        <p:spPr bwMode="auto">
          <a:xfrm>
            <a:off x="4471988" y="2327275"/>
            <a:ext cx="0" cy="36750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0" name="Line 467"/>
          <p:cNvSpPr>
            <a:spLocks noChangeShapeType="1"/>
          </p:cNvSpPr>
          <p:nvPr/>
        </p:nvSpPr>
        <p:spPr bwMode="auto">
          <a:xfrm>
            <a:off x="3647950" y="2327275"/>
            <a:ext cx="0" cy="36750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1" name="Line 484"/>
          <p:cNvSpPr>
            <a:spLocks noChangeShapeType="1"/>
          </p:cNvSpPr>
          <p:nvPr/>
        </p:nvSpPr>
        <p:spPr bwMode="auto">
          <a:xfrm>
            <a:off x="1292725" y="6181725"/>
            <a:ext cx="0" cy="2651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2" name="Line 485"/>
          <p:cNvSpPr>
            <a:spLocks noChangeShapeType="1"/>
          </p:cNvSpPr>
          <p:nvPr/>
        </p:nvSpPr>
        <p:spPr bwMode="auto">
          <a:xfrm>
            <a:off x="1662675" y="6181725"/>
            <a:ext cx="0" cy="2651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3" name="Line 486"/>
          <p:cNvSpPr>
            <a:spLocks noChangeShapeType="1"/>
          </p:cNvSpPr>
          <p:nvPr/>
        </p:nvSpPr>
        <p:spPr bwMode="auto">
          <a:xfrm>
            <a:off x="2046975" y="6181725"/>
            <a:ext cx="0" cy="2651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4" name="Line 487"/>
          <p:cNvSpPr>
            <a:spLocks noChangeShapeType="1"/>
          </p:cNvSpPr>
          <p:nvPr/>
        </p:nvSpPr>
        <p:spPr bwMode="auto">
          <a:xfrm>
            <a:off x="2449438" y="6181725"/>
            <a:ext cx="0" cy="2651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5" name="Line 488"/>
          <p:cNvSpPr>
            <a:spLocks noChangeShapeType="1"/>
          </p:cNvSpPr>
          <p:nvPr/>
        </p:nvSpPr>
        <p:spPr bwMode="auto">
          <a:xfrm>
            <a:off x="3217738" y="6181725"/>
            <a:ext cx="0" cy="2651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6" name="Line 489"/>
          <p:cNvSpPr>
            <a:spLocks noChangeShapeType="1"/>
          </p:cNvSpPr>
          <p:nvPr/>
        </p:nvSpPr>
        <p:spPr bwMode="auto">
          <a:xfrm>
            <a:off x="5316538" y="6181725"/>
            <a:ext cx="0" cy="2651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7" name="Line 490"/>
          <p:cNvSpPr>
            <a:spLocks noChangeShapeType="1"/>
          </p:cNvSpPr>
          <p:nvPr/>
        </p:nvSpPr>
        <p:spPr bwMode="auto">
          <a:xfrm>
            <a:off x="5724525" y="6181725"/>
            <a:ext cx="0" cy="2651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8" name="Line 491"/>
          <p:cNvSpPr>
            <a:spLocks noChangeShapeType="1"/>
          </p:cNvSpPr>
          <p:nvPr/>
        </p:nvSpPr>
        <p:spPr bwMode="auto">
          <a:xfrm>
            <a:off x="4883150" y="6181725"/>
            <a:ext cx="0" cy="2651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9" name="Line 492"/>
          <p:cNvSpPr>
            <a:spLocks noChangeShapeType="1"/>
          </p:cNvSpPr>
          <p:nvPr/>
        </p:nvSpPr>
        <p:spPr bwMode="auto">
          <a:xfrm>
            <a:off x="6154738" y="6181725"/>
            <a:ext cx="0" cy="2651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30" name="Line 493"/>
          <p:cNvSpPr>
            <a:spLocks noChangeShapeType="1"/>
          </p:cNvSpPr>
          <p:nvPr/>
        </p:nvSpPr>
        <p:spPr bwMode="auto">
          <a:xfrm>
            <a:off x="6577013" y="6181725"/>
            <a:ext cx="0" cy="2651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31" name="Line 494"/>
          <p:cNvSpPr>
            <a:spLocks noChangeShapeType="1"/>
          </p:cNvSpPr>
          <p:nvPr/>
        </p:nvSpPr>
        <p:spPr bwMode="auto">
          <a:xfrm>
            <a:off x="7018338" y="6181725"/>
            <a:ext cx="0" cy="2651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32" name="Line 495"/>
          <p:cNvSpPr>
            <a:spLocks noChangeShapeType="1"/>
          </p:cNvSpPr>
          <p:nvPr/>
        </p:nvSpPr>
        <p:spPr bwMode="auto">
          <a:xfrm>
            <a:off x="8293100" y="6181725"/>
            <a:ext cx="0" cy="2651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33" name="Line 496"/>
          <p:cNvSpPr>
            <a:spLocks noChangeShapeType="1"/>
          </p:cNvSpPr>
          <p:nvPr/>
        </p:nvSpPr>
        <p:spPr bwMode="auto">
          <a:xfrm>
            <a:off x="7462838" y="6181725"/>
            <a:ext cx="0" cy="2651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34" name="Line 497"/>
          <p:cNvSpPr>
            <a:spLocks noChangeShapeType="1"/>
          </p:cNvSpPr>
          <p:nvPr/>
        </p:nvSpPr>
        <p:spPr bwMode="auto">
          <a:xfrm>
            <a:off x="7867650" y="6181725"/>
            <a:ext cx="0" cy="2651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35" name="Line 498"/>
          <p:cNvSpPr>
            <a:spLocks noChangeShapeType="1"/>
          </p:cNvSpPr>
          <p:nvPr/>
        </p:nvSpPr>
        <p:spPr bwMode="auto">
          <a:xfrm>
            <a:off x="8718550" y="6181725"/>
            <a:ext cx="0" cy="2651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36" name="Line 499"/>
          <p:cNvSpPr>
            <a:spLocks noChangeShapeType="1"/>
          </p:cNvSpPr>
          <p:nvPr/>
        </p:nvSpPr>
        <p:spPr bwMode="auto">
          <a:xfrm>
            <a:off x="4016375" y="6181725"/>
            <a:ext cx="0" cy="2651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37" name="Line 500"/>
          <p:cNvSpPr>
            <a:spLocks noChangeShapeType="1"/>
          </p:cNvSpPr>
          <p:nvPr/>
        </p:nvSpPr>
        <p:spPr bwMode="auto">
          <a:xfrm>
            <a:off x="4471988" y="6181725"/>
            <a:ext cx="0" cy="2651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38" name="Line 501"/>
          <p:cNvSpPr>
            <a:spLocks noChangeShapeType="1"/>
          </p:cNvSpPr>
          <p:nvPr/>
        </p:nvSpPr>
        <p:spPr bwMode="auto">
          <a:xfrm>
            <a:off x="3647950" y="6181725"/>
            <a:ext cx="0" cy="2651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39" name="Line 508"/>
          <p:cNvSpPr>
            <a:spLocks noChangeShapeType="1"/>
          </p:cNvSpPr>
          <p:nvPr/>
        </p:nvSpPr>
        <p:spPr bwMode="auto">
          <a:xfrm>
            <a:off x="0" y="1635125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40" name="Rectangle 509"/>
          <p:cNvSpPr>
            <a:spLocks noChangeArrowheads="1"/>
          </p:cNvSpPr>
          <p:nvPr/>
        </p:nvSpPr>
        <p:spPr bwMode="auto">
          <a:xfrm>
            <a:off x="73025" y="1746250"/>
            <a:ext cx="13589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/>
              <a:t>II. MES</a:t>
            </a:r>
            <a:endParaRPr lang="es-ES" altLang="es-MX" sz="900" b="1"/>
          </a:p>
        </p:txBody>
      </p:sp>
      <p:sp>
        <p:nvSpPr>
          <p:cNvPr id="3141" name="Line 510"/>
          <p:cNvSpPr>
            <a:spLocks noChangeShapeType="1"/>
          </p:cNvSpPr>
          <p:nvPr/>
        </p:nvSpPr>
        <p:spPr bwMode="auto">
          <a:xfrm>
            <a:off x="0" y="2212975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42" name="Text Box 511"/>
          <p:cNvSpPr txBox="1">
            <a:spLocks noChangeArrowheads="1"/>
          </p:cNvSpPr>
          <p:nvPr/>
        </p:nvSpPr>
        <p:spPr bwMode="auto">
          <a:xfrm>
            <a:off x="2404058" y="1957997"/>
            <a:ext cx="494046" cy="189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s-ES_tradnl" altLang="es-MX" sz="700" dirty="0"/>
              <a:t>20 </a:t>
            </a:r>
            <a:r>
              <a:rPr lang="es-ES_tradnl" altLang="es-MX" sz="700" dirty="0" smtClean="0"/>
              <a:t>A 59</a:t>
            </a:r>
            <a:endParaRPr lang="es-ES_tradnl" altLang="es-MX" sz="700" dirty="0"/>
          </a:p>
        </p:txBody>
      </p:sp>
      <p:sp>
        <p:nvSpPr>
          <p:cNvPr id="3143" name="Text Box 512"/>
          <p:cNvSpPr txBox="1">
            <a:spLocks noChangeArrowheads="1"/>
          </p:cNvSpPr>
          <p:nvPr/>
        </p:nvSpPr>
        <p:spPr bwMode="auto">
          <a:xfrm>
            <a:off x="1666675" y="1958976"/>
            <a:ext cx="392113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s-ES_tradnl" altLang="es-MX" sz="700" dirty="0"/>
              <a:t>5 A 9</a:t>
            </a:r>
          </a:p>
        </p:txBody>
      </p:sp>
      <p:sp>
        <p:nvSpPr>
          <p:cNvPr id="3144" name="Text Box 513"/>
          <p:cNvSpPr txBox="1">
            <a:spLocks noChangeArrowheads="1"/>
          </p:cNvSpPr>
          <p:nvPr/>
        </p:nvSpPr>
        <p:spPr bwMode="auto">
          <a:xfrm>
            <a:off x="1292725" y="1671638"/>
            <a:ext cx="1684338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800"/>
              <a:t>EDAD (AÑOS)</a:t>
            </a:r>
          </a:p>
        </p:txBody>
      </p:sp>
      <p:sp>
        <p:nvSpPr>
          <p:cNvPr id="3145" name="Text Box 514"/>
          <p:cNvSpPr txBox="1">
            <a:spLocks noChangeArrowheads="1"/>
          </p:cNvSpPr>
          <p:nvPr/>
        </p:nvSpPr>
        <p:spPr bwMode="auto">
          <a:xfrm>
            <a:off x="1221288" y="1900238"/>
            <a:ext cx="5143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dirty="0"/>
              <a:t>MENOR DE 5</a:t>
            </a:r>
            <a:endParaRPr lang="es-ES_tradnl" altLang="es-MX" dirty="0"/>
          </a:p>
        </p:txBody>
      </p:sp>
      <p:sp>
        <p:nvSpPr>
          <p:cNvPr id="3146" name="Text Box 515"/>
          <p:cNvSpPr txBox="1">
            <a:spLocks noChangeArrowheads="1"/>
          </p:cNvSpPr>
          <p:nvPr/>
        </p:nvSpPr>
        <p:spPr bwMode="auto">
          <a:xfrm>
            <a:off x="2004875" y="1958976"/>
            <a:ext cx="490538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s-ES_tradnl" altLang="es-MX" sz="700"/>
              <a:t>10 A 19</a:t>
            </a:r>
          </a:p>
        </p:txBody>
      </p:sp>
      <p:sp>
        <p:nvSpPr>
          <p:cNvPr id="3147" name="Line 516"/>
          <p:cNvSpPr>
            <a:spLocks noChangeShapeType="1"/>
          </p:cNvSpPr>
          <p:nvPr/>
        </p:nvSpPr>
        <p:spPr bwMode="auto">
          <a:xfrm>
            <a:off x="4467225" y="1892300"/>
            <a:ext cx="25257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48" name="Text Box 517"/>
          <p:cNvSpPr txBox="1">
            <a:spLocks noChangeArrowheads="1"/>
          </p:cNvSpPr>
          <p:nvPr/>
        </p:nvSpPr>
        <p:spPr bwMode="auto">
          <a:xfrm>
            <a:off x="3614738" y="1606550"/>
            <a:ext cx="3373437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800"/>
              <a:t>MOTIVO DE LA ATENCIÓN</a:t>
            </a:r>
            <a:endParaRPr lang="es-ES_tradnl" altLang="es-MX" sz="700"/>
          </a:p>
        </p:txBody>
      </p:sp>
      <p:sp>
        <p:nvSpPr>
          <p:cNvPr id="3149" name="Line 518"/>
          <p:cNvSpPr>
            <a:spLocks noChangeShapeType="1"/>
          </p:cNvSpPr>
          <p:nvPr/>
        </p:nvSpPr>
        <p:spPr bwMode="auto">
          <a:xfrm>
            <a:off x="1662675" y="1905000"/>
            <a:ext cx="0" cy="3016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50" name="Line 519"/>
          <p:cNvSpPr>
            <a:spLocks noChangeShapeType="1"/>
          </p:cNvSpPr>
          <p:nvPr/>
        </p:nvSpPr>
        <p:spPr bwMode="auto">
          <a:xfrm>
            <a:off x="2046975" y="1903413"/>
            <a:ext cx="0" cy="3016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51" name="Line 520"/>
          <p:cNvSpPr>
            <a:spLocks noChangeShapeType="1"/>
          </p:cNvSpPr>
          <p:nvPr/>
        </p:nvSpPr>
        <p:spPr bwMode="auto">
          <a:xfrm>
            <a:off x="2449438" y="1898650"/>
            <a:ext cx="0" cy="3111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52" name="Line 521"/>
          <p:cNvSpPr>
            <a:spLocks noChangeShapeType="1"/>
          </p:cNvSpPr>
          <p:nvPr/>
        </p:nvSpPr>
        <p:spPr bwMode="auto">
          <a:xfrm>
            <a:off x="4016375" y="1782763"/>
            <a:ext cx="0" cy="431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53" name="Line 522"/>
          <p:cNvSpPr>
            <a:spLocks noChangeShapeType="1"/>
          </p:cNvSpPr>
          <p:nvPr/>
        </p:nvSpPr>
        <p:spPr bwMode="auto">
          <a:xfrm>
            <a:off x="4883150" y="1900238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54" name="Line 523"/>
          <p:cNvSpPr>
            <a:spLocks noChangeShapeType="1"/>
          </p:cNvSpPr>
          <p:nvPr/>
        </p:nvSpPr>
        <p:spPr bwMode="auto">
          <a:xfrm>
            <a:off x="5316538" y="1779588"/>
            <a:ext cx="0" cy="4270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55" name="Line 524"/>
          <p:cNvSpPr>
            <a:spLocks noChangeShapeType="1"/>
          </p:cNvSpPr>
          <p:nvPr/>
        </p:nvSpPr>
        <p:spPr bwMode="auto">
          <a:xfrm>
            <a:off x="5724525" y="1908175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56" name="Text Box 525"/>
          <p:cNvSpPr txBox="1">
            <a:spLocks noChangeArrowheads="1"/>
          </p:cNvSpPr>
          <p:nvPr/>
        </p:nvSpPr>
        <p:spPr bwMode="auto">
          <a:xfrm>
            <a:off x="5243513" y="1916113"/>
            <a:ext cx="5476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TUBER-</a:t>
            </a:r>
          </a:p>
          <a:p>
            <a:pPr algn="ctr"/>
            <a:r>
              <a:rPr lang="es-ES_tradnl" altLang="es-MX" sz="700"/>
              <a:t>CULOSA</a:t>
            </a:r>
            <a:endParaRPr lang="es-ES_tradnl" altLang="es-MX"/>
          </a:p>
        </p:txBody>
      </p:sp>
      <p:sp>
        <p:nvSpPr>
          <p:cNvPr id="3157" name="Line 526"/>
          <p:cNvSpPr>
            <a:spLocks noChangeShapeType="1"/>
          </p:cNvSpPr>
          <p:nvPr/>
        </p:nvSpPr>
        <p:spPr bwMode="auto">
          <a:xfrm>
            <a:off x="3217738" y="1636713"/>
            <a:ext cx="0" cy="5810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58" name="Line 527"/>
          <p:cNvSpPr>
            <a:spLocks noChangeShapeType="1"/>
          </p:cNvSpPr>
          <p:nvPr/>
        </p:nvSpPr>
        <p:spPr bwMode="auto">
          <a:xfrm>
            <a:off x="3647950" y="1635125"/>
            <a:ext cx="0" cy="5715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59" name="Line 528"/>
          <p:cNvSpPr>
            <a:spLocks noChangeShapeType="1"/>
          </p:cNvSpPr>
          <p:nvPr/>
        </p:nvSpPr>
        <p:spPr bwMode="auto">
          <a:xfrm>
            <a:off x="1302249" y="1895475"/>
            <a:ext cx="1908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60" name="Line 530"/>
          <p:cNvSpPr>
            <a:spLocks noChangeShapeType="1"/>
          </p:cNvSpPr>
          <p:nvPr/>
        </p:nvSpPr>
        <p:spPr bwMode="auto">
          <a:xfrm>
            <a:off x="4471988" y="1774825"/>
            <a:ext cx="0" cy="4333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61" name="Text Box 531"/>
          <p:cNvSpPr txBox="1">
            <a:spLocks noChangeArrowheads="1"/>
          </p:cNvSpPr>
          <p:nvPr/>
        </p:nvSpPr>
        <p:spPr bwMode="auto">
          <a:xfrm>
            <a:off x="3571813" y="1749425"/>
            <a:ext cx="517525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s-ES_tradnl" altLang="es-MX" sz="700"/>
              <a:t>CURA-</a:t>
            </a:r>
          </a:p>
          <a:p>
            <a:pPr algn="ctr">
              <a:lnSpc>
                <a:spcPct val="90000"/>
              </a:lnSpc>
            </a:pPr>
            <a:r>
              <a:rPr lang="es-ES_tradnl" altLang="es-MX" sz="700"/>
              <a:t>CIÓN</a:t>
            </a:r>
          </a:p>
          <a:p>
            <a:pPr algn="ctr">
              <a:lnSpc>
                <a:spcPct val="90000"/>
              </a:lnSpc>
            </a:pPr>
            <a:r>
              <a:rPr lang="es-ES_tradnl" altLang="es-MX" sz="700"/>
              <a:t>DE</a:t>
            </a:r>
          </a:p>
          <a:p>
            <a:pPr algn="ctr">
              <a:lnSpc>
                <a:spcPct val="90000"/>
              </a:lnSpc>
            </a:pPr>
            <a:r>
              <a:rPr lang="es-ES_tradnl" altLang="es-MX" sz="700"/>
              <a:t>HERIDA</a:t>
            </a:r>
          </a:p>
        </p:txBody>
      </p:sp>
      <p:sp>
        <p:nvSpPr>
          <p:cNvPr id="3162" name="Text Box 533"/>
          <p:cNvSpPr txBox="1">
            <a:spLocks noChangeArrowheads="1"/>
          </p:cNvSpPr>
          <p:nvPr/>
        </p:nvSpPr>
        <p:spPr bwMode="auto">
          <a:xfrm>
            <a:off x="4429125" y="1735138"/>
            <a:ext cx="90170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APLICACIÓN DE:</a:t>
            </a:r>
            <a:endParaRPr lang="es-ES_tradnl" altLang="es-MX"/>
          </a:p>
        </p:txBody>
      </p:sp>
      <p:sp>
        <p:nvSpPr>
          <p:cNvPr id="3163" name="Line 537"/>
          <p:cNvSpPr>
            <a:spLocks noChangeShapeType="1"/>
          </p:cNvSpPr>
          <p:nvPr/>
        </p:nvSpPr>
        <p:spPr bwMode="auto">
          <a:xfrm>
            <a:off x="6577013" y="1893888"/>
            <a:ext cx="0" cy="3143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64" name="Line 538"/>
          <p:cNvSpPr>
            <a:spLocks noChangeShapeType="1"/>
          </p:cNvSpPr>
          <p:nvPr/>
        </p:nvSpPr>
        <p:spPr bwMode="auto">
          <a:xfrm>
            <a:off x="5729288" y="2089150"/>
            <a:ext cx="847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65" name="Line 539"/>
          <p:cNvSpPr>
            <a:spLocks noChangeShapeType="1"/>
          </p:cNvSpPr>
          <p:nvPr/>
        </p:nvSpPr>
        <p:spPr bwMode="auto">
          <a:xfrm>
            <a:off x="6154738" y="2095500"/>
            <a:ext cx="0" cy="1190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66" name="Text Box 540"/>
          <p:cNvSpPr txBox="1">
            <a:spLocks noChangeArrowheads="1"/>
          </p:cNvSpPr>
          <p:nvPr/>
        </p:nvSpPr>
        <p:spPr bwMode="auto">
          <a:xfrm>
            <a:off x="5643563" y="1860550"/>
            <a:ext cx="1012825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s-ES_tradnl" altLang="es-MX" sz="700"/>
              <a:t>HIPERTENSA CON</a:t>
            </a:r>
          </a:p>
          <a:p>
            <a:pPr algn="ctr">
              <a:lnSpc>
                <a:spcPct val="90000"/>
              </a:lnSpc>
            </a:pPr>
            <a:r>
              <a:rPr lang="es-ES_tradnl" altLang="es-MX" sz="700"/>
              <a:t>TOMA DE PRESIÓN</a:t>
            </a:r>
          </a:p>
        </p:txBody>
      </p:sp>
      <p:sp>
        <p:nvSpPr>
          <p:cNvPr id="3167" name="Text Box 542"/>
          <p:cNvSpPr txBox="1">
            <a:spLocks noChangeArrowheads="1"/>
          </p:cNvSpPr>
          <p:nvPr/>
        </p:nvSpPr>
        <p:spPr bwMode="auto">
          <a:xfrm>
            <a:off x="5807075" y="2054225"/>
            <a:ext cx="268288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SI</a:t>
            </a:r>
            <a:endParaRPr lang="es-ES_tradnl" altLang="es-MX"/>
          </a:p>
        </p:txBody>
      </p:sp>
      <p:sp>
        <p:nvSpPr>
          <p:cNvPr id="3168" name="Text Box 543"/>
          <p:cNvSpPr txBox="1">
            <a:spLocks noChangeArrowheads="1"/>
          </p:cNvSpPr>
          <p:nvPr/>
        </p:nvSpPr>
        <p:spPr bwMode="auto">
          <a:xfrm>
            <a:off x="6213475" y="2051050"/>
            <a:ext cx="317500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NO</a:t>
            </a:r>
            <a:endParaRPr lang="es-ES_tradnl" altLang="es-MX"/>
          </a:p>
        </p:txBody>
      </p:sp>
      <p:sp>
        <p:nvSpPr>
          <p:cNvPr id="3169" name="Line 544"/>
          <p:cNvSpPr>
            <a:spLocks noChangeShapeType="1"/>
          </p:cNvSpPr>
          <p:nvPr/>
        </p:nvSpPr>
        <p:spPr bwMode="auto">
          <a:xfrm>
            <a:off x="6997700" y="1636713"/>
            <a:ext cx="0" cy="5794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70" name="Line 545"/>
          <p:cNvSpPr>
            <a:spLocks noChangeShapeType="1"/>
          </p:cNvSpPr>
          <p:nvPr/>
        </p:nvSpPr>
        <p:spPr bwMode="auto">
          <a:xfrm>
            <a:off x="3641725" y="1771650"/>
            <a:ext cx="5508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71" name="Text Box 546"/>
          <p:cNvSpPr txBox="1">
            <a:spLocks noChangeArrowheads="1"/>
          </p:cNvSpPr>
          <p:nvPr/>
        </p:nvSpPr>
        <p:spPr bwMode="auto">
          <a:xfrm>
            <a:off x="7027863" y="1597025"/>
            <a:ext cx="2117725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800"/>
              <a:t>PERSONAS REFERIDAS</a:t>
            </a:r>
            <a:endParaRPr lang="es-ES_tradnl" altLang="es-MX"/>
          </a:p>
        </p:txBody>
      </p:sp>
      <p:sp>
        <p:nvSpPr>
          <p:cNvPr id="3172" name="Line 547"/>
          <p:cNvSpPr>
            <a:spLocks noChangeShapeType="1"/>
          </p:cNvSpPr>
          <p:nvPr/>
        </p:nvSpPr>
        <p:spPr bwMode="auto">
          <a:xfrm>
            <a:off x="7451725" y="1774825"/>
            <a:ext cx="0" cy="431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73" name="Line 548"/>
          <p:cNvSpPr>
            <a:spLocks noChangeShapeType="1"/>
          </p:cNvSpPr>
          <p:nvPr/>
        </p:nvSpPr>
        <p:spPr bwMode="auto">
          <a:xfrm>
            <a:off x="7867650" y="1766888"/>
            <a:ext cx="0" cy="4429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74" name="Line 549"/>
          <p:cNvSpPr>
            <a:spLocks noChangeShapeType="1"/>
          </p:cNvSpPr>
          <p:nvPr/>
        </p:nvSpPr>
        <p:spPr bwMode="auto">
          <a:xfrm>
            <a:off x="8293100" y="1766888"/>
            <a:ext cx="0" cy="4413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75" name="Line 550"/>
          <p:cNvSpPr>
            <a:spLocks noChangeShapeType="1"/>
          </p:cNvSpPr>
          <p:nvPr/>
        </p:nvSpPr>
        <p:spPr bwMode="auto">
          <a:xfrm>
            <a:off x="8718550" y="1776413"/>
            <a:ext cx="0" cy="4333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76" name="Text Box 551"/>
          <p:cNvSpPr txBox="1">
            <a:spLocks noChangeArrowheads="1"/>
          </p:cNvSpPr>
          <p:nvPr/>
        </p:nvSpPr>
        <p:spPr bwMode="auto">
          <a:xfrm>
            <a:off x="6989763" y="1731963"/>
            <a:ext cx="500062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TOSE-</a:t>
            </a:r>
          </a:p>
          <a:p>
            <a:pPr algn="ctr"/>
            <a:r>
              <a:rPr lang="es-ES_tradnl" altLang="es-MX" sz="700"/>
              <a:t>DORAS</a:t>
            </a:r>
          </a:p>
          <a:p>
            <a:pPr algn="ctr"/>
            <a:r>
              <a:rPr lang="es-ES_tradnl" altLang="es-MX" sz="700"/>
              <a:t>CRÓNI-</a:t>
            </a:r>
          </a:p>
          <a:p>
            <a:pPr algn="ctr"/>
            <a:r>
              <a:rPr lang="es-ES_tradnl" altLang="es-MX" sz="700"/>
              <a:t>CAS</a:t>
            </a:r>
          </a:p>
        </p:txBody>
      </p:sp>
      <p:sp>
        <p:nvSpPr>
          <p:cNvPr id="3177" name="Text Box 552"/>
          <p:cNvSpPr txBox="1">
            <a:spLocks noChangeArrowheads="1"/>
          </p:cNvSpPr>
          <p:nvPr/>
        </p:nvSpPr>
        <p:spPr bwMode="auto">
          <a:xfrm>
            <a:off x="7388225" y="1827213"/>
            <a:ext cx="5365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HIPER-</a:t>
            </a:r>
          </a:p>
          <a:p>
            <a:pPr algn="ctr"/>
            <a:r>
              <a:rPr lang="es-ES_tradnl" altLang="es-MX" sz="700"/>
              <a:t>TENSAS</a:t>
            </a:r>
            <a:endParaRPr lang="es-ES_tradnl" altLang="es-MX"/>
          </a:p>
        </p:txBody>
      </p:sp>
      <p:sp>
        <p:nvSpPr>
          <p:cNvPr id="3178" name="Text Box 555"/>
          <p:cNvSpPr txBox="1">
            <a:spLocks noChangeArrowheads="1"/>
          </p:cNvSpPr>
          <p:nvPr/>
        </p:nvSpPr>
        <p:spPr bwMode="auto">
          <a:xfrm>
            <a:off x="8718550" y="1885950"/>
            <a:ext cx="441325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OTRO</a:t>
            </a:r>
            <a:endParaRPr lang="es-ES_tradnl" altLang="es-MX"/>
          </a:p>
        </p:txBody>
      </p:sp>
      <p:sp>
        <p:nvSpPr>
          <p:cNvPr id="3179" name="Line 556"/>
          <p:cNvSpPr>
            <a:spLocks noChangeShapeType="1"/>
          </p:cNvSpPr>
          <p:nvPr/>
        </p:nvSpPr>
        <p:spPr bwMode="auto">
          <a:xfrm>
            <a:off x="1292725" y="1636713"/>
            <a:ext cx="0" cy="5715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80" name="Text Box 557"/>
          <p:cNvSpPr txBox="1">
            <a:spLocks noChangeArrowheads="1"/>
          </p:cNvSpPr>
          <p:nvPr/>
        </p:nvSpPr>
        <p:spPr bwMode="auto">
          <a:xfrm>
            <a:off x="0" y="6205538"/>
            <a:ext cx="14859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/>
              <a:t>TOTAL</a:t>
            </a:r>
          </a:p>
        </p:txBody>
      </p:sp>
      <p:sp>
        <p:nvSpPr>
          <p:cNvPr id="109" name="Line 401"/>
          <p:cNvSpPr>
            <a:spLocks noChangeShapeType="1"/>
          </p:cNvSpPr>
          <p:nvPr/>
        </p:nvSpPr>
        <p:spPr bwMode="auto">
          <a:xfrm>
            <a:off x="2839343" y="2325299"/>
            <a:ext cx="0" cy="36750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10" name="Line 487"/>
          <p:cNvSpPr>
            <a:spLocks noChangeShapeType="1"/>
          </p:cNvSpPr>
          <p:nvPr/>
        </p:nvSpPr>
        <p:spPr bwMode="auto">
          <a:xfrm>
            <a:off x="2839343" y="6179749"/>
            <a:ext cx="0" cy="2651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11" name="Text Box 511"/>
          <p:cNvSpPr txBox="1">
            <a:spLocks noChangeArrowheads="1"/>
          </p:cNvSpPr>
          <p:nvPr/>
        </p:nvSpPr>
        <p:spPr bwMode="auto">
          <a:xfrm>
            <a:off x="2847980" y="1909763"/>
            <a:ext cx="37941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s-ES_tradnl" altLang="es-MX" sz="700" dirty="0" smtClean="0"/>
              <a:t>60 </a:t>
            </a:r>
            <a:r>
              <a:rPr lang="es-ES_tradnl" altLang="es-MX" sz="700" dirty="0"/>
              <a:t>Y</a:t>
            </a:r>
          </a:p>
          <a:p>
            <a:pPr algn="ctr">
              <a:lnSpc>
                <a:spcPct val="90000"/>
              </a:lnSpc>
            </a:pPr>
            <a:r>
              <a:rPr lang="es-ES_tradnl" altLang="es-MX" sz="700" dirty="0"/>
              <a:t>MÁS</a:t>
            </a:r>
          </a:p>
        </p:txBody>
      </p:sp>
      <p:sp>
        <p:nvSpPr>
          <p:cNvPr id="112" name="Line 520"/>
          <p:cNvSpPr>
            <a:spLocks noChangeShapeType="1"/>
          </p:cNvSpPr>
          <p:nvPr/>
        </p:nvSpPr>
        <p:spPr bwMode="auto">
          <a:xfrm>
            <a:off x="2839343" y="1896674"/>
            <a:ext cx="0" cy="3111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1 Grupo"/>
          <p:cNvGrpSpPr>
            <a:grpSpLocks/>
          </p:cNvGrpSpPr>
          <p:nvPr/>
        </p:nvGrpSpPr>
        <p:grpSpPr bwMode="auto">
          <a:xfrm>
            <a:off x="0" y="1651000"/>
            <a:ext cx="9144000" cy="2774950"/>
            <a:chOff x="0" y="1651000"/>
            <a:chExt cx="9144000" cy="2774950"/>
          </a:xfrm>
        </p:grpSpPr>
        <p:sp>
          <p:nvSpPr>
            <p:cNvPr id="4172" name="Line 4"/>
            <p:cNvSpPr>
              <a:spLocks noChangeShapeType="1"/>
            </p:cNvSpPr>
            <p:nvPr/>
          </p:nvSpPr>
          <p:spPr bwMode="auto">
            <a:xfrm>
              <a:off x="0" y="3536232"/>
              <a:ext cx="914400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73" name="Line 5"/>
            <p:cNvSpPr>
              <a:spLocks noChangeShapeType="1"/>
            </p:cNvSpPr>
            <p:nvPr/>
          </p:nvSpPr>
          <p:spPr bwMode="auto">
            <a:xfrm>
              <a:off x="0" y="3740179"/>
              <a:ext cx="914400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74" name="Line 6"/>
            <p:cNvSpPr>
              <a:spLocks noChangeShapeType="1"/>
            </p:cNvSpPr>
            <p:nvPr/>
          </p:nvSpPr>
          <p:spPr bwMode="auto">
            <a:xfrm>
              <a:off x="0" y="3111768"/>
              <a:ext cx="914400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75" name="Line 12"/>
            <p:cNvSpPr>
              <a:spLocks noChangeShapeType="1"/>
            </p:cNvSpPr>
            <p:nvPr/>
          </p:nvSpPr>
          <p:spPr bwMode="auto">
            <a:xfrm>
              <a:off x="0" y="2901448"/>
              <a:ext cx="91440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76" name="Line 13"/>
            <p:cNvSpPr>
              <a:spLocks noChangeShapeType="1"/>
            </p:cNvSpPr>
            <p:nvPr/>
          </p:nvSpPr>
          <p:spPr bwMode="auto">
            <a:xfrm>
              <a:off x="0" y="2273037"/>
              <a:ext cx="91440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77" name="Line 14"/>
            <p:cNvSpPr>
              <a:spLocks noChangeShapeType="1"/>
            </p:cNvSpPr>
            <p:nvPr/>
          </p:nvSpPr>
          <p:spPr bwMode="auto">
            <a:xfrm>
              <a:off x="0" y="2484632"/>
              <a:ext cx="91440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78" name="Line 15"/>
            <p:cNvSpPr>
              <a:spLocks noChangeShapeType="1"/>
            </p:cNvSpPr>
            <p:nvPr/>
          </p:nvSpPr>
          <p:spPr bwMode="auto">
            <a:xfrm>
              <a:off x="0" y="2696227"/>
              <a:ext cx="91440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79" name="Line 20"/>
            <p:cNvSpPr>
              <a:spLocks noChangeShapeType="1"/>
            </p:cNvSpPr>
            <p:nvPr/>
          </p:nvSpPr>
          <p:spPr bwMode="auto">
            <a:xfrm>
              <a:off x="0" y="1651000"/>
              <a:ext cx="91440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80" name="Line 21"/>
            <p:cNvSpPr>
              <a:spLocks noChangeShapeType="1"/>
            </p:cNvSpPr>
            <p:nvPr/>
          </p:nvSpPr>
          <p:spPr bwMode="auto">
            <a:xfrm>
              <a:off x="0" y="1856221"/>
              <a:ext cx="912812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81" name="Line 22"/>
            <p:cNvSpPr>
              <a:spLocks noChangeShapeType="1"/>
            </p:cNvSpPr>
            <p:nvPr/>
          </p:nvSpPr>
          <p:spPr bwMode="auto">
            <a:xfrm>
              <a:off x="0" y="2061443"/>
              <a:ext cx="91440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82" name="Line 93"/>
            <p:cNvSpPr>
              <a:spLocks noChangeShapeType="1"/>
            </p:cNvSpPr>
            <p:nvPr/>
          </p:nvSpPr>
          <p:spPr bwMode="auto">
            <a:xfrm>
              <a:off x="0" y="3316990"/>
              <a:ext cx="914400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83" name="Line 94"/>
            <p:cNvSpPr>
              <a:spLocks noChangeShapeType="1"/>
            </p:cNvSpPr>
            <p:nvPr/>
          </p:nvSpPr>
          <p:spPr bwMode="auto">
            <a:xfrm>
              <a:off x="0" y="3945401"/>
              <a:ext cx="914400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84" name="Line 95"/>
            <p:cNvSpPr>
              <a:spLocks noChangeShapeType="1"/>
            </p:cNvSpPr>
            <p:nvPr/>
          </p:nvSpPr>
          <p:spPr bwMode="auto">
            <a:xfrm>
              <a:off x="0" y="4166520"/>
              <a:ext cx="914400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85" name="Line 116"/>
            <p:cNvSpPr>
              <a:spLocks noChangeShapeType="1"/>
            </p:cNvSpPr>
            <p:nvPr/>
          </p:nvSpPr>
          <p:spPr bwMode="auto">
            <a:xfrm>
              <a:off x="0" y="4223880"/>
              <a:ext cx="914400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86" name="Line 117"/>
            <p:cNvSpPr>
              <a:spLocks noChangeShapeType="1"/>
            </p:cNvSpPr>
            <p:nvPr/>
          </p:nvSpPr>
          <p:spPr bwMode="auto">
            <a:xfrm>
              <a:off x="0" y="4425950"/>
              <a:ext cx="914400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</p:grpSp>
      <p:grpSp>
        <p:nvGrpSpPr>
          <p:cNvPr id="4099" name="Group 132"/>
          <p:cNvGrpSpPr>
            <a:grpSpLocks/>
          </p:cNvGrpSpPr>
          <p:nvPr/>
        </p:nvGrpSpPr>
        <p:grpSpPr bwMode="auto">
          <a:xfrm>
            <a:off x="95250" y="4903788"/>
            <a:ext cx="8864600" cy="1530350"/>
            <a:chOff x="0" y="3155"/>
            <a:chExt cx="5760" cy="953"/>
          </a:xfrm>
        </p:grpSpPr>
        <p:grpSp>
          <p:nvGrpSpPr>
            <p:cNvPr id="4162" name="Group 120"/>
            <p:cNvGrpSpPr>
              <a:grpSpLocks/>
            </p:cNvGrpSpPr>
            <p:nvPr/>
          </p:nvGrpSpPr>
          <p:grpSpPr bwMode="auto">
            <a:xfrm>
              <a:off x="0" y="3390"/>
              <a:ext cx="5760" cy="477"/>
              <a:chOff x="0" y="3606"/>
              <a:chExt cx="5760" cy="498"/>
            </a:xfrm>
          </p:grpSpPr>
          <p:sp>
            <p:nvSpPr>
              <p:cNvPr id="4167" name="Line 121"/>
              <p:cNvSpPr>
                <a:spLocks noChangeShapeType="1"/>
              </p:cNvSpPr>
              <p:nvPr/>
            </p:nvSpPr>
            <p:spPr bwMode="auto">
              <a:xfrm>
                <a:off x="0" y="3852"/>
                <a:ext cx="5760" cy="0"/>
              </a:xfrm>
              <a:prstGeom prst="line">
                <a:avLst/>
              </a:prstGeom>
              <a:noFill/>
              <a:ln w="126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4168" name="Line 122"/>
              <p:cNvSpPr>
                <a:spLocks noChangeShapeType="1"/>
              </p:cNvSpPr>
              <p:nvPr/>
            </p:nvSpPr>
            <p:spPr bwMode="auto">
              <a:xfrm>
                <a:off x="0" y="4104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4169" name="Line 123"/>
              <p:cNvSpPr>
                <a:spLocks noChangeShapeType="1"/>
              </p:cNvSpPr>
              <p:nvPr/>
            </p:nvSpPr>
            <p:spPr bwMode="auto">
              <a:xfrm>
                <a:off x="0" y="3978"/>
                <a:ext cx="5760" cy="0"/>
              </a:xfrm>
              <a:prstGeom prst="line">
                <a:avLst/>
              </a:prstGeom>
              <a:noFill/>
              <a:ln w="126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4170" name="Line 124"/>
              <p:cNvSpPr>
                <a:spLocks noChangeShapeType="1"/>
              </p:cNvSpPr>
              <p:nvPr/>
            </p:nvSpPr>
            <p:spPr bwMode="auto">
              <a:xfrm>
                <a:off x="0" y="3606"/>
                <a:ext cx="5760" cy="0"/>
              </a:xfrm>
              <a:prstGeom prst="line">
                <a:avLst/>
              </a:prstGeom>
              <a:noFill/>
              <a:ln w="126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4171" name="Line 125"/>
              <p:cNvSpPr>
                <a:spLocks noChangeShapeType="1"/>
              </p:cNvSpPr>
              <p:nvPr/>
            </p:nvSpPr>
            <p:spPr bwMode="auto">
              <a:xfrm>
                <a:off x="0" y="3732"/>
                <a:ext cx="5760" cy="0"/>
              </a:xfrm>
              <a:prstGeom prst="line">
                <a:avLst/>
              </a:prstGeom>
              <a:noFill/>
              <a:ln w="126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</p:grpSp>
        <p:sp>
          <p:nvSpPr>
            <p:cNvPr id="4163" name="Line 127"/>
            <p:cNvSpPr>
              <a:spLocks noChangeShapeType="1"/>
            </p:cNvSpPr>
            <p:nvPr/>
          </p:nvSpPr>
          <p:spPr bwMode="auto">
            <a:xfrm>
              <a:off x="0" y="3155"/>
              <a:ext cx="576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64" name="Line 128"/>
            <p:cNvSpPr>
              <a:spLocks noChangeShapeType="1"/>
            </p:cNvSpPr>
            <p:nvPr/>
          </p:nvSpPr>
          <p:spPr bwMode="auto">
            <a:xfrm>
              <a:off x="0" y="3275"/>
              <a:ext cx="576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65" name="Line 129"/>
            <p:cNvSpPr>
              <a:spLocks noChangeShapeType="1"/>
            </p:cNvSpPr>
            <p:nvPr/>
          </p:nvSpPr>
          <p:spPr bwMode="auto">
            <a:xfrm>
              <a:off x="0" y="3987"/>
              <a:ext cx="576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66" name="Line 130"/>
            <p:cNvSpPr>
              <a:spLocks noChangeShapeType="1"/>
            </p:cNvSpPr>
            <p:nvPr/>
          </p:nvSpPr>
          <p:spPr bwMode="auto">
            <a:xfrm>
              <a:off x="0" y="4108"/>
              <a:ext cx="576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</p:grpSp>
      <p:sp>
        <p:nvSpPr>
          <p:cNvPr id="4100" name="Line 149"/>
          <p:cNvSpPr>
            <a:spLocks noChangeShapeType="1"/>
          </p:cNvSpPr>
          <p:nvPr/>
        </p:nvSpPr>
        <p:spPr bwMode="auto">
          <a:xfrm flipH="1">
            <a:off x="0" y="4527550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101" name="Rectangle 150"/>
          <p:cNvSpPr>
            <a:spLocks noChangeArrowheads="1"/>
          </p:cNvSpPr>
          <p:nvPr/>
        </p:nvSpPr>
        <p:spPr bwMode="auto">
          <a:xfrm>
            <a:off x="0" y="6683375"/>
            <a:ext cx="80010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sz="800" b="1"/>
              <a:t>REVERSO</a:t>
            </a:r>
          </a:p>
        </p:txBody>
      </p:sp>
      <p:sp>
        <p:nvSpPr>
          <p:cNvPr id="4102" name="Line 18"/>
          <p:cNvSpPr>
            <a:spLocks noChangeShapeType="1"/>
          </p:cNvSpPr>
          <p:nvPr/>
        </p:nvSpPr>
        <p:spPr bwMode="auto">
          <a:xfrm>
            <a:off x="1365250" y="1652588"/>
            <a:ext cx="0" cy="25114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103" name="Line 170"/>
          <p:cNvSpPr>
            <a:spLocks noChangeShapeType="1"/>
          </p:cNvSpPr>
          <p:nvPr/>
        </p:nvSpPr>
        <p:spPr bwMode="auto">
          <a:xfrm>
            <a:off x="2024063" y="1652588"/>
            <a:ext cx="0" cy="25114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04" name="Line 172"/>
          <p:cNvSpPr>
            <a:spLocks noChangeShapeType="1"/>
          </p:cNvSpPr>
          <p:nvPr/>
        </p:nvSpPr>
        <p:spPr bwMode="auto">
          <a:xfrm>
            <a:off x="2665413" y="1652588"/>
            <a:ext cx="0" cy="25114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05" name="Line 173"/>
          <p:cNvSpPr>
            <a:spLocks noChangeShapeType="1"/>
          </p:cNvSpPr>
          <p:nvPr/>
        </p:nvSpPr>
        <p:spPr bwMode="auto">
          <a:xfrm>
            <a:off x="3311525" y="1652588"/>
            <a:ext cx="0" cy="25114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06" name="Line 175"/>
          <p:cNvSpPr>
            <a:spLocks noChangeShapeType="1"/>
          </p:cNvSpPr>
          <p:nvPr/>
        </p:nvSpPr>
        <p:spPr bwMode="auto">
          <a:xfrm>
            <a:off x="3967163" y="1652588"/>
            <a:ext cx="0" cy="25114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07" name="Line 176"/>
          <p:cNvSpPr>
            <a:spLocks noChangeShapeType="1"/>
          </p:cNvSpPr>
          <p:nvPr/>
        </p:nvSpPr>
        <p:spPr bwMode="auto">
          <a:xfrm>
            <a:off x="4602163" y="1652588"/>
            <a:ext cx="0" cy="25114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08" name="Line 178"/>
          <p:cNvSpPr>
            <a:spLocks noChangeShapeType="1"/>
          </p:cNvSpPr>
          <p:nvPr/>
        </p:nvSpPr>
        <p:spPr bwMode="auto">
          <a:xfrm>
            <a:off x="5248275" y="1652588"/>
            <a:ext cx="0" cy="25114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09" name="Line 179"/>
          <p:cNvSpPr>
            <a:spLocks noChangeShapeType="1"/>
          </p:cNvSpPr>
          <p:nvPr/>
        </p:nvSpPr>
        <p:spPr bwMode="auto">
          <a:xfrm>
            <a:off x="5907088" y="1652588"/>
            <a:ext cx="0" cy="25114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10" name="Line 181"/>
          <p:cNvSpPr>
            <a:spLocks noChangeShapeType="1"/>
          </p:cNvSpPr>
          <p:nvPr/>
        </p:nvSpPr>
        <p:spPr bwMode="auto">
          <a:xfrm>
            <a:off x="6554788" y="1652588"/>
            <a:ext cx="0" cy="25114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11" name="Line 182"/>
          <p:cNvSpPr>
            <a:spLocks noChangeShapeType="1"/>
          </p:cNvSpPr>
          <p:nvPr/>
        </p:nvSpPr>
        <p:spPr bwMode="auto">
          <a:xfrm>
            <a:off x="7189788" y="1652588"/>
            <a:ext cx="0" cy="25114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12" name="Line 184"/>
          <p:cNvSpPr>
            <a:spLocks noChangeShapeType="1"/>
          </p:cNvSpPr>
          <p:nvPr/>
        </p:nvSpPr>
        <p:spPr bwMode="auto">
          <a:xfrm>
            <a:off x="7843838" y="1652588"/>
            <a:ext cx="0" cy="25114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13" name="Line 185"/>
          <p:cNvSpPr>
            <a:spLocks noChangeShapeType="1"/>
          </p:cNvSpPr>
          <p:nvPr/>
        </p:nvSpPr>
        <p:spPr bwMode="auto">
          <a:xfrm>
            <a:off x="8489950" y="1652588"/>
            <a:ext cx="0" cy="25114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14" name="Text Box 208"/>
          <p:cNvSpPr txBox="1">
            <a:spLocks noChangeArrowheads="1"/>
          </p:cNvSpPr>
          <p:nvPr/>
        </p:nvSpPr>
        <p:spPr bwMode="auto">
          <a:xfrm>
            <a:off x="1336675" y="620713"/>
            <a:ext cx="1858963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900" b="1"/>
              <a:t>EDUCACIÓN PARA LA SALUD</a:t>
            </a:r>
            <a:endParaRPr lang="es-ES_tradnl" altLang="es-MX" b="1"/>
          </a:p>
        </p:txBody>
      </p:sp>
      <p:sp>
        <p:nvSpPr>
          <p:cNvPr id="4115" name="Text Box 212"/>
          <p:cNvSpPr txBox="1">
            <a:spLocks noChangeArrowheads="1"/>
          </p:cNvSpPr>
          <p:nvPr/>
        </p:nvSpPr>
        <p:spPr bwMode="auto">
          <a:xfrm>
            <a:off x="2041525" y="1149350"/>
            <a:ext cx="593725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PLANIFI-</a:t>
            </a:r>
          </a:p>
          <a:p>
            <a:pPr algn="ctr"/>
            <a:r>
              <a:rPr lang="es-ES_tradnl" altLang="es-MX" sz="700"/>
              <a:t>CACIÓN</a:t>
            </a:r>
          </a:p>
          <a:p>
            <a:pPr algn="ctr"/>
            <a:r>
              <a:rPr lang="es-ES_tradnl" altLang="es-MX" sz="700"/>
              <a:t>FAMILIAR</a:t>
            </a:r>
            <a:endParaRPr lang="es-ES_tradnl" altLang="es-MX"/>
          </a:p>
        </p:txBody>
      </p:sp>
      <p:sp>
        <p:nvSpPr>
          <p:cNvPr id="4116" name="Text Box 213"/>
          <p:cNvSpPr txBox="1">
            <a:spLocks noChangeArrowheads="1"/>
          </p:cNvSpPr>
          <p:nvPr/>
        </p:nvSpPr>
        <p:spPr bwMode="auto">
          <a:xfrm>
            <a:off x="1374775" y="847725"/>
            <a:ext cx="581025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/>
              <a:t>TEMAS  DE  PLÁTICAS  Y  NÚMERO  DE  ASISTENTES</a:t>
            </a:r>
            <a:endParaRPr lang="es-ES_tradnl" altLang="es-MX"/>
          </a:p>
        </p:txBody>
      </p:sp>
      <p:sp>
        <p:nvSpPr>
          <p:cNvPr id="4117" name="Line 209"/>
          <p:cNvSpPr>
            <a:spLocks noChangeShapeType="1"/>
          </p:cNvSpPr>
          <p:nvPr/>
        </p:nvSpPr>
        <p:spPr bwMode="auto">
          <a:xfrm flipH="1">
            <a:off x="1365250" y="1073150"/>
            <a:ext cx="77787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18" name="Text Box 218"/>
          <p:cNvSpPr txBox="1">
            <a:spLocks noChangeArrowheads="1"/>
          </p:cNvSpPr>
          <p:nvPr/>
        </p:nvSpPr>
        <p:spPr bwMode="auto">
          <a:xfrm>
            <a:off x="4040188" y="1092200"/>
            <a:ext cx="119380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800"/>
              <a:t>ENFERMEDADES</a:t>
            </a:r>
          </a:p>
        </p:txBody>
      </p:sp>
      <p:sp>
        <p:nvSpPr>
          <p:cNvPr id="4119" name="Line 3"/>
          <p:cNvSpPr>
            <a:spLocks noChangeShapeType="1"/>
          </p:cNvSpPr>
          <p:nvPr/>
        </p:nvSpPr>
        <p:spPr bwMode="auto">
          <a:xfrm flipH="1">
            <a:off x="0" y="835025"/>
            <a:ext cx="9144000" cy="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20" name="Line 11"/>
          <p:cNvSpPr>
            <a:spLocks noChangeShapeType="1"/>
          </p:cNvSpPr>
          <p:nvPr/>
        </p:nvSpPr>
        <p:spPr bwMode="auto">
          <a:xfrm>
            <a:off x="0" y="1584325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21" name="Rectangle 19"/>
          <p:cNvSpPr>
            <a:spLocks noChangeArrowheads="1"/>
          </p:cNvSpPr>
          <p:nvPr/>
        </p:nvSpPr>
        <p:spPr bwMode="auto">
          <a:xfrm>
            <a:off x="19050" y="1139825"/>
            <a:ext cx="6223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900" b="1"/>
              <a:t>	MES</a:t>
            </a:r>
            <a:endParaRPr lang="es-ES" altLang="es-MX" sz="900" b="1"/>
          </a:p>
        </p:txBody>
      </p:sp>
      <p:sp>
        <p:nvSpPr>
          <p:cNvPr id="4122" name="Line 69"/>
          <p:cNvSpPr>
            <a:spLocks noChangeShapeType="1"/>
          </p:cNvSpPr>
          <p:nvPr/>
        </p:nvSpPr>
        <p:spPr bwMode="auto">
          <a:xfrm>
            <a:off x="3311525" y="1081088"/>
            <a:ext cx="0" cy="4937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23" name="Line 73"/>
          <p:cNvSpPr>
            <a:spLocks noChangeShapeType="1"/>
          </p:cNvSpPr>
          <p:nvPr/>
        </p:nvSpPr>
        <p:spPr bwMode="auto">
          <a:xfrm>
            <a:off x="2665413" y="1066800"/>
            <a:ext cx="0" cy="520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24" name="Line 78"/>
          <p:cNvSpPr>
            <a:spLocks noChangeShapeType="1"/>
          </p:cNvSpPr>
          <p:nvPr/>
        </p:nvSpPr>
        <p:spPr bwMode="auto">
          <a:xfrm>
            <a:off x="5245100" y="1074738"/>
            <a:ext cx="0" cy="5095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25" name="Line 79"/>
          <p:cNvSpPr>
            <a:spLocks noChangeShapeType="1"/>
          </p:cNvSpPr>
          <p:nvPr/>
        </p:nvSpPr>
        <p:spPr bwMode="auto">
          <a:xfrm>
            <a:off x="5907088" y="1073150"/>
            <a:ext cx="0" cy="5032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26" name="Line 84"/>
          <p:cNvSpPr>
            <a:spLocks noChangeShapeType="1"/>
          </p:cNvSpPr>
          <p:nvPr/>
        </p:nvSpPr>
        <p:spPr bwMode="auto">
          <a:xfrm>
            <a:off x="8489950" y="1074738"/>
            <a:ext cx="0" cy="5064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27" name="Line 168"/>
          <p:cNvSpPr>
            <a:spLocks noChangeShapeType="1"/>
          </p:cNvSpPr>
          <p:nvPr/>
        </p:nvSpPr>
        <p:spPr bwMode="auto">
          <a:xfrm flipV="1">
            <a:off x="1365250" y="831850"/>
            <a:ext cx="0" cy="7350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28" name="Line 210"/>
          <p:cNvSpPr>
            <a:spLocks noChangeShapeType="1"/>
          </p:cNvSpPr>
          <p:nvPr/>
        </p:nvSpPr>
        <p:spPr bwMode="auto">
          <a:xfrm>
            <a:off x="2024063" y="1073150"/>
            <a:ext cx="0" cy="5032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29" name="Text Box 211"/>
          <p:cNvSpPr txBox="1">
            <a:spLocks noChangeArrowheads="1"/>
          </p:cNvSpPr>
          <p:nvPr/>
        </p:nvSpPr>
        <p:spPr bwMode="auto">
          <a:xfrm>
            <a:off x="1279525" y="1158875"/>
            <a:ext cx="8286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SANEAMIENTO</a:t>
            </a:r>
          </a:p>
          <a:p>
            <a:pPr algn="ctr"/>
            <a:r>
              <a:rPr lang="es-ES_tradnl" altLang="es-MX" sz="700"/>
              <a:t>BÁSICO</a:t>
            </a:r>
            <a:endParaRPr lang="es-ES_tradnl" altLang="es-MX"/>
          </a:p>
        </p:txBody>
      </p:sp>
      <p:sp>
        <p:nvSpPr>
          <p:cNvPr id="4130" name="Text Box 214"/>
          <p:cNvSpPr txBox="1">
            <a:spLocks noChangeArrowheads="1"/>
          </p:cNvSpPr>
          <p:nvPr/>
        </p:nvSpPr>
        <p:spPr bwMode="auto">
          <a:xfrm>
            <a:off x="2671763" y="1165225"/>
            <a:ext cx="62706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MATERNO</a:t>
            </a:r>
          </a:p>
          <a:p>
            <a:pPr algn="ctr"/>
            <a:r>
              <a:rPr lang="es-ES_tradnl" altLang="es-MX" sz="700"/>
              <a:t> INFANTIL</a:t>
            </a:r>
            <a:endParaRPr lang="es-ES_tradnl" altLang="es-MX"/>
          </a:p>
        </p:txBody>
      </p:sp>
      <p:sp>
        <p:nvSpPr>
          <p:cNvPr id="4131" name="Line 215"/>
          <p:cNvSpPr>
            <a:spLocks noChangeShapeType="1"/>
          </p:cNvSpPr>
          <p:nvPr/>
        </p:nvSpPr>
        <p:spPr bwMode="auto">
          <a:xfrm>
            <a:off x="3967163" y="1073150"/>
            <a:ext cx="0" cy="5111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32" name="Text Box 216"/>
          <p:cNvSpPr txBox="1">
            <a:spLocks noChangeArrowheads="1"/>
          </p:cNvSpPr>
          <p:nvPr/>
        </p:nvSpPr>
        <p:spPr bwMode="auto">
          <a:xfrm>
            <a:off x="3343275" y="1155700"/>
            <a:ext cx="5810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VACUNA-</a:t>
            </a:r>
          </a:p>
          <a:p>
            <a:pPr algn="ctr"/>
            <a:r>
              <a:rPr lang="es-ES_tradnl" altLang="es-MX" sz="700"/>
              <a:t>CIÓN</a:t>
            </a:r>
            <a:endParaRPr lang="es-ES_tradnl" altLang="es-MX"/>
          </a:p>
        </p:txBody>
      </p:sp>
      <p:sp>
        <p:nvSpPr>
          <p:cNvPr id="4133" name="Line 217"/>
          <p:cNvSpPr>
            <a:spLocks noChangeShapeType="1"/>
          </p:cNvSpPr>
          <p:nvPr/>
        </p:nvSpPr>
        <p:spPr bwMode="auto">
          <a:xfrm>
            <a:off x="3976688" y="1290638"/>
            <a:ext cx="127158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34" name="Line 220"/>
          <p:cNvSpPr>
            <a:spLocks noChangeShapeType="1"/>
          </p:cNvSpPr>
          <p:nvPr/>
        </p:nvSpPr>
        <p:spPr bwMode="auto">
          <a:xfrm>
            <a:off x="4602163" y="1290638"/>
            <a:ext cx="0" cy="2857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35" name="Text Box 221"/>
          <p:cNvSpPr txBox="1">
            <a:spLocks noChangeArrowheads="1"/>
          </p:cNvSpPr>
          <p:nvPr/>
        </p:nvSpPr>
        <p:spPr bwMode="auto">
          <a:xfrm>
            <a:off x="3952875" y="1323975"/>
            <a:ext cx="650875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/>
              <a:t>CRÓNICAS</a:t>
            </a:r>
            <a:endParaRPr lang="es-ES_tradnl" altLang="es-MX"/>
          </a:p>
        </p:txBody>
      </p:sp>
      <p:sp>
        <p:nvSpPr>
          <p:cNvPr id="4136" name="Text Box 222"/>
          <p:cNvSpPr txBox="1">
            <a:spLocks noChangeArrowheads="1"/>
          </p:cNvSpPr>
          <p:nvPr/>
        </p:nvSpPr>
        <p:spPr bwMode="auto">
          <a:xfrm>
            <a:off x="4562475" y="1322388"/>
            <a:ext cx="73025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/>
              <a:t>DIARREICAS</a:t>
            </a:r>
            <a:endParaRPr lang="es-ES_tradnl" altLang="es-MX"/>
          </a:p>
        </p:txBody>
      </p:sp>
      <p:sp>
        <p:nvSpPr>
          <p:cNvPr id="4137" name="Text Box 223"/>
          <p:cNvSpPr txBox="1">
            <a:spLocks noChangeArrowheads="1"/>
          </p:cNvSpPr>
          <p:nvPr/>
        </p:nvSpPr>
        <p:spPr bwMode="auto">
          <a:xfrm>
            <a:off x="5189538" y="1069975"/>
            <a:ext cx="788987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INFECCIONES</a:t>
            </a:r>
          </a:p>
          <a:p>
            <a:pPr algn="ctr"/>
            <a:r>
              <a:rPr lang="es-ES_tradnl" altLang="es-MX" sz="700"/>
              <a:t>RESPIRA-</a:t>
            </a:r>
          </a:p>
          <a:p>
            <a:pPr algn="ctr"/>
            <a:r>
              <a:rPr lang="es-ES_tradnl" altLang="es-MX" sz="700"/>
              <a:t>TORIAS</a:t>
            </a:r>
          </a:p>
          <a:p>
            <a:pPr algn="ctr"/>
            <a:r>
              <a:rPr lang="es-ES_tradnl" altLang="es-MX" sz="700"/>
              <a:t>AGUDAS</a:t>
            </a:r>
            <a:endParaRPr lang="es-ES_tradnl" altLang="es-MX"/>
          </a:p>
        </p:txBody>
      </p:sp>
      <p:sp>
        <p:nvSpPr>
          <p:cNvPr id="4138" name="Line 224"/>
          <p:cNvSpPr>
            <a:spLocks noChangeShapeType="1"/>
          </p:cNvSpPr>
          <p:nvPr/>
        </p:nvSpPr>
        <p:spPr bwMode="auto">
          <a:xfrm>
            <a:off x="6554788" y="1074738"/>
            <a:ext cx="0" cy="5095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39" name="Line 225"/>
          <p:cNvSpPr>
            <a:spLocks noChangeShapeType="1"/>
          </p:cNvSpPr>
          <p:nvPr/>
        </p:nvSpPr>
        <p:spPr bwMode="auto">
          <a:xfrm>
            <a:off x="7189788" y="839788"/>
            <a:ext cx="0" cy="7429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40" name="Text Box 226"/>
          <p:cNvSpPr txBox="1">
            <a:spLocks noChangeArrowheads="1"/>
          </p:cNvSpPr>
          <p:nvPr/>
        </p:nvSpPr>
        <p:spPr bwMode="auto">
          <a:xfrm>
            <a:off x="5837496" y="1115500"/>
            <a:ext cx="817852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dirty="0" smtClean="0"/>
              <a:t>NUTRICIÓN </a:t>
            </a:r>
            <a:r>
              <a:rPr lang="es-ES_tradnl" altLang="es-MX" sz="700" dirty="0"/>
              <a:t> Y </a:t>
            </a:r>
          </a:p>
          <a:p>
            <a:pPr algn="ctr"/>
            <a:r>
              <a:rPr lang="es-ES_tradnl" altLang="es-MX" sz="700" dirty="0"/>
              <a:t>LACTANCIA</a:t>
            </a:r>
          </a:p>
          <a:p>
            <a:pPr algn="ctr"/>
            <a:r>
              <a:rPr lang="es-ES_tradnl" altLang="es-MX" sz="700" dirty="0" smtClean="0"/>
              <a:t>MATERNA</a:t>
            </a:r>
            <a:endParaRPr lang="es-ES_tradnl" altLang="es-MX" sz="700" dirty="0"/>
          </a:p>
        </p:txBody>
      </p:sp>
      <p:sp>
        <p:nvSpPr>
          <p:cNvPr id="4141" name="Text Box 227"/>
          <p:cNvSpPr txBox="1">
            <a:spLocks noChangeArrowheads="1"/>
          </p:cNvSpPr>
          <p:nvPr/>
        </p:nvSpPr>
        <p:spPr bwMode="auto">
          <a:xfrm>
            <a:off x="6632575" y="1216025"/>
            <a:ext cx="441325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/>
              <a:t>OTRO</a:t>
            </a:r>
            <a:endParaRPr lang="es-ES_tradnl" altLang="es-MX"/>
          </a:p>
        </p:txBody>
      </p:sp>
      <p:sp>
        <p:nvSpPr>
          <p:cNvPr id="4142" name="Line 228"/>
          <p:cNvSpPr>
            <a:spLocks noChangeShapeType="1"/>
          </p:cNvSpPr>
          <p:nvPr/>
        </p:nvSpPr>
        <p:spPr bwMode="auto">
          <a:xfrm>
            <a:off x="7843838" y="1073150"/>
            <a:ext cx="0" cy="5016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43" name="Text Box 229"/>
          <p:cNvSpPr txBox="1">
            <a:spLocks noChangeArrowheads="1"/>
          </p:cNvSpPr>
          <p:nvPr/>
        </p:nvSpPr>
        <p:spPr bwMode="auto">
          <a:xfrm>
            <a:off x="7188200" y="849313"/>
            <a:ext cx="19558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/>
              <a:t>MADRES CAPACITADAS</a:t>
            </a:r>
            <a:endParaRPr lang="es-ES_tradnl" altLang="es-MX"/>
          </a:p>
        </p:txBody>
      </p:sp>
      <p:sp>
        <p:nvSpPr>
          <p:cNvPr id="4144" name="Text Box 230"/>
          <p:cNvSpPr txBox="1">
            <a:spLocks noChangeArrowheads="1"/>
          </p:cNvSpPr>
          <p:nvPr/>
        </p:nvSpPr>
        <p:spPr bwMode="auto">
          <a:xfrm>
            <a:off x="7150100" y="1117600"/>
            <a:ext cx="730250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ENFERME-</a:t>
            </a:r>
          </a:p>
          <a:p>
            <a:pPr algn="ctr"/>
            <a:r>
              <a:rPr lang="es-ES_tradnl" altLang="es-MX" sz="700"/>
              <a:t>DADES</a:t>
            </a:r>
          </a:p>
          <a:p>
            <a:pPr algn="ctr"/>
            <a:r>
              <a:rPr lang="es-ES_tradnl" altLang="es-MX" sz="700"/>
              <a:t>DIARREICAS</a:t>
            </a:r>
            <a:endParaRPr lang="es-ES_tradnl" altLang="es-MX"/>
          </a:p>
        </p:txBody>
      </p:sp>
      <p:sp>
        <p:nvSpPr>
          <p:cNvPr id="4145" name="Text Box 231"/>
          <p:cNvSpPr txBox="1">
            <a:spLocks noChangeArrowheads="1"/>
          </p:cNvSpPr>
          <p:nvPr/>
        </p:nvSpPr>
        <p:spPr bwMode="auto">
          <a:xfrm>
            <a:off x="7777163" y="1093788"/>
            <a:ext cx="788987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INFECCIONES</a:t>
            </a:r>
          </a:p>
          <a:p>
            <a:pPr algn="ctr"/>
            <a:r>
              <a:rPr lang="es-ES_tradnl" altLang="es-MX" sz="700"/>
              <a:t>RESPIRA-</a:t>
            </a:r>
          </a:p>
          <a:p>
            <a:pPr algn="ctr"/>
            <a:r>
              <a:rPr lang="es-ES_tradnl" altLang="es-MX" sz="700"/>
              <a:t>TORIAS</a:t>
            </a:r>
          </a:p>
          <a:p>
            <a:pPr algn="ctr"/>
            <a:r>
              <a:rPr lang="es-ES_tradnl" altLang="es-MX" sz="700"/>
              <a:t>AGUDAS</a:t>
            </a:r>
            <a:endParaRPr lang="es-ES_tradnl" altLang="es-MX"/>
          </a:p>
        </p:txBody>
      </p:sp>
      <p:sp>
        <p:nvSpPr>
          <p:cNvPr id="4146" name="Text Box 232"/>
          <p:cNvSpPr txBox="1">
            <a:spLocks noChangeArrowheads="1"/>
          </p:cNvSpPr>
          <p:nvPr/>
        </p:nvSpPr>
        <p:spPr bwMode="auto">
          <a:xfrm>
            <a:off x="8422602" y="1124200"/>
            <a:ext cx="797473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dirty="0" smtClean="0"/>
              <a:t>NUTRICIÓN </a:t>
            </a:r>
            <a:r>
              <a:rPr lang="es-ES_tradnl" altLang="es-MX" sz="700" dirty="0"/>
              <a:t>Y </a:t>
            </a:r>
          </a:p>
          <a:p>
            <a:pPr algn="ctr"/>
            <a:r>
              <a:rPr lang="es-ES_tradnl" altLang="es-MX" sz="700" dirty="0"/>
              <a:t>LACTANCIA</a:t>
            </a:r>
          </a:p>
          <a:p>
            <a:pPr algn="ctr"/>
            <a:r>
              <a:rPr lang="es-ES_tradnl" altLang="es-MX" sz="700" dirty="0" smtClean="0"/>
              <a:t>MATERNA</a:t>
            </a:r>
            <a:endParaRPr lang="es-ES_tradnl" altLang="es-MX" sz="700" dirty="0"/>
          </a:p>
        </p:txBody>
      </p:sp>
      <p:sp>
        <p:nvSpPr>
          <p:cNvPr id="4147" name="Text Box 234"/>
          <p:cNvSpPr txBox="1">
            <a:spLocks noChangeArrowheads="1"/>
          </p:cNvSpPr>
          <p:nvPr/>
        </p:nvSpPr>
        <p:spPr bwMode="auto">
          <a:xfrm>
            <a:off x="25400" y="1652588"/>
            <a:ext cx="927100" cy="2535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60000"/>
              </a:spcBef>
            </a:pPr>
            <a:r>
              <a:rPr lang="es-ES_tradnl" altLang="es-MX" sz="900" b="1"/>
              <a:t>ENERO</a:t>
            </a:r>
          </a:p>
          <a:p>
            <a:pPr>
              <a:spcBef>
                <a:spcPct val="60000"/>
              </a:spcBef>
            </a:pPr>
            <a:r>
              <a:rPr lang="es-ES_tradnl" altLang="es-MX" sz="900" b="1"/>
              <a:t>FEBRERO</a:t>
            </a:r>
          </a:p>
          <a:p>
            <a:pPr>
              <a:spcBef>
                <a:spcPct val="60000"/>
              </a:spcBef>
            </a:pPr>
            <a:r>
              <a:rPr lang="es-ES_tradnl" altLang="es-MX" sz="900" b="1"/>
              <a:t>MARZO</a:t>
            </a:r>
          </a:p>
          <a:p>
            <a:pPr>
              <a:spcBef>
                <a:spcPct val="55000"/>
              </a:spcBef>
            </a:pPr>
            <a:r>
              <a:rPr lang="es-ES_tradnl" altLang="es-MX" sz="900" b="1"/>
              <a:t>ABRIL</a:t>
            </a:r>
          </a:p>
          <a:p>
            <a:pPr>
              <a:spcBef>
                <a:spcPct val="55000"/>
              </a:spcBef>
            </a:pPr>
            <a:r>
              <a:rPr lang="es-ES_tradnl" altLang="es-MX" sz="900" b="1"/>
              <a:t>MAYO</a:t>
            </a:r>
          </a:p>
          <a:p>
            <a:pPr>
              <a:spcBef>
                <a:spcPct val="55000"/>
              </a:spcBef>
            </a:pPr>
            <a:r>
              <a:rPr lang="es-ES_tradnl" altLang="es-MX" sz="900" b="1"/>
              <a:t>JUNIO</a:t>
            </a:r>
          </a:p>
          <a:p>
            <a:pPr>
              <a:spcBef>
                <a:spcPct val="55000"/>
              </a:spcBef>
            </a:pPr>
            <a:r>
              <a:rPr lang="es-ES_tradnl" altLang="es-MX" sz="900" b="1"/>
              <a:t>JULIO</a:t>
            </a:r>
          </a:p>
          <a:p>
            <a:pPr>
              <a:spcBef>
                <a:spcPct val="50000"/>
              </a:spcBef>
            </a:pPr>
            <a:r>
              <a:rPr lang="es-ES_tradnl" altLang="es-MX" sz="900" b="1"/>
              <a:t>AGOSTO</a:t>
            </a:r>
          </a:p>
          <a:p>
            <a:pPr>
              <a:spcBef>
                <a:spcPct val="50000"/>
              </a:spcBef>
            </a:pPr>
            <a:r>
              <a:rPr lang="es-ES_tradnl" altLang="es-MX" sz="900" b="1"/>
              <a:t>SEPTIEMBRE</a:t>
            </a:r>
          </a:p>
          <a:p>
            <a:pPr>
              <a:spcBef>
                <a:spcPct val="50000"/>
              </a:spcBef>
            </a:pPr>
            <a:r>
              <a:rPr lang="es-ES_tradnl" altLang="es-MX" sz="900" b="1"/>
              <a:t>OCTUBRE</a:t>
            </a:r>
          </a:p>
          <a:p>
            <a:pPr>
              <a:spcBef>
                <a:spcPct val="50000"/>
              </a:spcBef>
            </a:pPr>
            <a:r>
              <a:rPr lang="es-ES_tradnl" altLang="es-MX" sz="900" b="1"/>
              <a:t>NOVIEMBRE</a:t>
            </a:r>
          </a:p>
          <a:p>
            <a:pPr>
              <a:spcBef>
                <a:spcPct val="50000"/>
              </a:spcBef>
            </a:pPr>
            <a:r>
              <a:rPr lang="es-ES_tradnl" altLang="es-MX" sz="900" b="1"/>
              <a:t>DICIEMBRE</a:t>
            </a:r>
            <a:endParaRPr lang="es-ES_tradnl" altLang="es-MX"/>
          </a:p>
        </p:txBody>
      </p:sp>
      <p:sp>
        <p:nvSpPr>
          <p:cNvPr id="4148" name="Line 235"/>
          <p:cNvSpPr>
            <a:spLocks noChangeShapeType="1"/>
          </p:cNvSpPr>
          <p:nvPr/>
        </p:nvSpPr>
        <p:spPr bwMode="auto">
          <a:xfrm>
            <a:off x="1365250" y="4224338"/>
            <a:ext cx="0" cy="2079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49" name="Line 236"/>
          <p:cNvSpPr>
            <a:spLocks noChangeShapeType="1"/>
          </p:cNvSpPr>
          <p:nvPr/>
        </p:nvSpPr>
        <p:spPr bwMode="auto">
          <a:xfrm>
            <a:off x="2024063" y="4224338"/>
            <a:ext cx="0" cy="2079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50" name="Line 237"/>
          <p:cNvSpPr>
            <a:spLocks noChangeShapeType="1"/>
          </p:cNvSpPr>
          <p:nvPr/>
        </p:nvSpPr>
        <p:spPr bwMode="auto">
          <a:xfrm>
            <a:off x="2665413" y="4224338"/>
            <a:ext cx="0" cy="2079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51" name="Line 238"/>
          <p:cNvSpPr>
            <a:spLocks noChangeShapeType="1"/>
          </p:cNvSpPr>
          <p:nvPr/>
        </p:nvSpPr>
        <p:spPr bwMode="auto">
          <a:xfrm>
            <a:off x="3311525" y="4224338"/>
            <a:ext cx="0" cy="2079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52" name="Line 240"/>
          <p:cNvSpPr>
            <a:spLocks noChangeShapeType="1"/>
          </p:cNvSpPr>
          <p:nvPr/>
        </p:nvSpPr>
        <p:spPr bwMode="auto">
          <a:xfrm>
            <a:off x="3967163" y="4224338"/>
            <a:ext cx="0" cy="2079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53" name="Line 241"/>
          <p:cNvSpPr>
            <a:spLocks noChangeShapeType="1"/>
          </p:cNvSpPr>
          <p:nvPr/>
        </p:nvSpPr>
        <p:spPr bwMode="auto">
          <a:xfrm>
            <a:off x="4602163" y="4224338"/>
            <a:ext cx="0" cy="2079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54" name="Line 242"/>
          <p:cNvSpPr>
            <a:spLocks noChangeShapeType="1"/>
          </p:cNvSpPr>
          <p:nvPr/>
        </p:nvSpPr>
        <p:spPr bwMode="auto">
          <a:xfrm>
            <a:off x="5248275" y="4224338"/>
            <a:ext cx="0" cy="2079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55" name="Line 243"/>
          <p:cNvSpPr>
            <a:spLocks noChangeShapeType="1"/>
          </p:cNvSpPr>
          <p:nvPr/>
        </p:nvSpPr>
        <p:spPr bwMode="auto">
          <a:xfrm>
            <a:off x="5907088" y="4224338"/>
            <a:ext cx="0" cy="2079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56" name="Line 244"/>
          <p:cNvSpPr>
            <a:spLocks noChangeShapeType="1"/>
          </p:cNvSpPr>
          <p:nvPr/>
        </p:nvSpPr>
        <p:spPr bwMode="auto">
          <a:xfrm>
            <a:off x="6554788" y="4224338"/>
            <a:ext cx="0" cy="2079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57" name="Line 245"/>
          <p:cNvSpPr>
            <a:spLocks noChangeShapeType="1"/>
          </p:cNvSpPr>
          <p:nvPr/>
        </p:nvSpPr>
        <p:spPr bwMode="auto">
          <a:xfrm>
            <a:off x="7189788" y="4224338"/>
            <a:ext cx="0" cy="2079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58" name="Line 246"/>
          <p:cNvSpPr>
            <a:spLocks noChangeShapeType="1"/>
          </p:cNvSpPr>
          <p:nvPr/>
        </p:nvSpPr>
        <p:spPr bwMode="auto">
          <a:xfrm>
            <a:off x="7843838" y="4224338"/>
            <a:ext cx="0" cy="2079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59" name="Line 247"/>
          <p:cNvSpPr>
            <a:spLocks noChangeShapeType="1"/>
          </p:cNvSpPr>
          <p:nvPr/>
        </p:nvSpPr>
        <p:spPr bwMode="auto">
          <a:xfrm>
            <a:off x="8489950" y="4224338"/>
            <a:ext cx="0" cy="2079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60" name="Text Box 248"/>
          <p:cNvSpPr txBox="1">
            <a:spLocks noChangeArrowheads="1"/>
          </p:cNvSpPr>
          <p:nvPr/>
        </p:nvSpPr>
        <p:spPr bwMode="auto">
          <a:xfrm>
            <a:off x="17463" y="4579938"/>
            <a:ext cx="1254125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800" b="1"/>
              <a:t>III. OBSERVACIONES:</a:t>
            </a:r>
          </a:p>
        </p:txBody>
      </p:sp>
      <p:sp>
        <p:nvSpPr>
          <p:cNvPr id="4161" name="Text Box 258"/>
          <p:cNvSpPr txBox="1">
            <a:spLocks noChangeArrowheads="1"/>
          </p:cNvSpPr>
          <p:nvPr/>
        </p:nvSpPr>
        <p:spPr bwMode="auto">
          <a:xfrm>
            <a:off x="0" y="4217988"/>
            <a:ext cx="1354138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/>
              <a:t>TOTAL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5626</TotalTime>
  <Words>156</Words>
  <Application>Microsoft Office PowerPoint</Application>
  <PresentationFormat>Carta (216 x 279 mm)</PresentationFormat>
  <Paragraphs>114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5" baseType="lpstr">
      <vt:lpstr>Arial</vt:lpstr>
      <vt:lpstr>Times New Roman</vt:lpstr>
      <vt:lpstr>Diseño predeterminado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 título de diapositiva</dc:title>
  <dc:creator>Conformación e Integración de Bases de Datos</dc:creator>
  <cp:lastModifiedBy>Alicia Mercado Sandoval</cp:lastModifiedBy>
  <cp:revision>190</cp:revision>
  <cp:lastPrinted>2016-10-18T17:50:17Z</cp:lastPrinted>
  <dcterms:created xsi:type="dcterms:W3CDTF">1999-03-16T19:31:02Z</dcterms:created>
  <dcterms:modified xsi:type="dcterms:W3CDTF">2023-12-05T22:56:08Z</dcterms:modified>
</cp:coreProperties>
</file>